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8" r:id="rId4"/>
    <p:sldId id="269" r:id="rId5"/>
    <p:sldId id="270" r:id="rId6"/>
    <p:sldId id="271" r:id="rId7"/>
    <p:sldId id="276" r:id="rId8"/>
    <p:sldId id="277" r:id="rId9"/>
    <p:sldId id="265" r:id="rId10"/>
    <p:sldId id="264" r:id="rId11"/>
    <p:sldId id="266" r:id="rId12"/>
    <p:sldId id="263" r:id="rId13"/>
    <p:sldId id="267" r:id="rId14"/>
    <p:sldId id="273" r:id="rId15"/>
    <p:sldId id="268" r:id="rId16"/>
    <p:sldId id="258" r:id="rId17"/>
    <p:sldId id="280" r:id="rId18"/>
  </p:sldIdLst>
  <p:sldSz cx="9144000" cy="5143500" type="screen16x9"/>
  <p:notesSz cx="7053263" cy="9309100"/>
  <p:defaultTextStyle>
    <a:defPPr>
      <a:defRPr lang="es-MX"/>
    </a:defPPr>
    <a:lvl1pPr marL="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5" autoAdjust="0"/>
    <p:restoredTop sz="94660" autoAdjust="0"/>
  </p:normalViewPr>
  <p:slideViewPr>
    <p:cSldViewPr>
      <p:cViewPr>
        <p:scale>
          <a:sx n="109" d="100"/>
          <a:sy n="109" d="100"/>
        </p:scale>
        <p:origin x="-450" y="-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  <a:prstGeom prst="rect">
            <a:avLst/>
          </a:prstGeom>
        </p:spPr>
        <p:txBody>
          <a:bodyPr lIns="91429" tIns="45715" rIns="91429" bIns="45715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5" rIns="91429" bIns="45715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5" rIns="91429" bIns="45715"/>
          <a:lstStyle/>
          <a:p>
            <a:fld id="{8D758992-DEC0-4C1C-A92D-0219A1978118}" type="datetimeFigureOut">
              <a:rPr lang="es-MX" smtClean="0"/>
              <a:pPr/>
              <a:t>25/09/2015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5" rIns="91429" bIns="45715"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5" rIns="91429" bIns="45715"/>
          <a:lstStyle/>
          <a:p>
            <a:fld id="{85F44D11-62E7-4D21-9190-A8ADF5DACE5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5499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lIns="91429" tIns="45715" rIns="91429" bIns="45715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 lIns="91429" tIns="45715" rIns="91429" bIns="45715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5" rIns="91429" bIns="45715"/>
          <a:lstStyle/>
          <a:p>
            <a:fld id="{8D758992-DEC0-4C1C-A92D-0219A1978118}" type="datetimeFigureOut">
              <a:rPr lang="es-MX" smtClean="0"/>
              <a:pPr/>
              <a:t>25/09/2015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5" rIns="91429" bIns="45715"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5" rIns="91429" bIns="45715"/>
          <a:lstStyle/>
          <a:p>
            <a:fld id="{85F44D11-62E7-4D21-9190-A8ADF5DACE5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82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 lIns="91429" tIns="45715" rIns="91429" bIns="45715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 lIns="91429" tIns="45715" rIns="91429" bIns="45715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5" rIns="91429" bIns="45715"/>
          <a:lstStyle/>
          <a:p>
            <a:fld id="{8D758992-DEC0-4C1C-A92D-0219A1978118}" type="datetimeFigureOut">
              <a:rPr lang="es-MX" smtClean="0"/>
              <a:pPr/>
              <a:t>25/09/2015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5" rIns="91429" bIns="45715"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5" rIns="91429" bIns="45715"/>
          <a:lstStyle/>
          <a:p>
            <a:fld id="{85F44D11-62E7-4D21-9190-A8ADF5DACE5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5499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lIns="91429" tIns="45715" rIns="91429" bIns="45715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5" rIns="91429" bIns="45715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5" rIns="91429" bIns="45715"/>
          <a:lstStyle/>
          <a:p>
            <a:fld id="{8D758992-DEC0-4C1C-A92D-0219A1978118}" type="datetimeFigureOut">
              <a:rPr lang="es-MX" smtClean="0"/>
              <a:pPr/>
              <a:t>25/09/2015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5" rIns="91429" bIns="45715"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5" rIns="91429" bIns="45715"/>
          <a:lstStyle/>
          <a:p>
            <a:fld id="{85F44D11-62E7-4D21-9190-A8ADF5DACE5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559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lIns="91429" tIns="45715" rIns="91429" bIns="45715"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  <a:prstGeom prst="rect">
            <a:avLst/>
          </a:prstGeom>
        </p:spPr>
        <p:txBody>
          <a:bodyPr lIns="91429" tIns="45715" rIns="91429" bIns="45715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5" rIns="91429" bIns="45715"/>
          <a:lstStyle/>
          <a:p>
            <a:fld id="{8D758992-DEC0-4C1C-A92D-0219A1978118}" type="datetimeFigureOut">
              <a:rPr lang="es-MX" smtClean="0"/>
              <a:pPr/>
              <a:t>25/09/2015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5" rIns="91429" bIns="45715"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5" rIns="91429" bIns="45715"/>
          <a:lstStyle/>
          <a:p>
            <a:fld id="{85F44D11-62E7-4D21-9190-A8ADF5DACE5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6246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lIns="91429" tIns="45715" rIns="91429" bIns="45715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5" rIns="91429" bIns="45715"/>
          <a:lstStyle/>
          <a:p>
            <a:fld id="{8D758992-DEC0-4C1C-A92D-0219A1978118}" type="datetimeFigureOut">
              <a:rPr lang="es-MX" smtClean="0"/>
              <a:pPr/>
              <a:t>25/09/2015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5" rIns="91429" bIns="45715"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5" rIns="91429" bIns="45715"/>
          <a:lstStyle/>
          <a:p>
            <a:fld id="{85F44D11-62E7-4D21-9190-A8ADF5DACE5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5066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lIns="91429" tIns="45715" rIns="91429" bIns="45715"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  <a:prstGeom prst="rect">
            <a:avLst/>
          </a:prstGeom>
        </p:spPr>
        <p:txBody>
          <a:bodyPr lIns="91429" tIns="45715" rIns="91429" bIns="45715"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5" rIns="91429" bIns="45715"/>
          <a:lstStyle/>
          <a:p>
            <a:fld id="{8D758992-DEC0-4C1C-A92D-0219A1978118}" type="datetimeFigureOut">
              <a:rPr lang="es-MX" smtClean="0"/>
              <a:pPr/>
              <a:t>25/09/2015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5" rIns="91429" bIns="45715"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5" rIns="91429" bIns="45715"/>
          <a:lstStyle/>
          <a:p>
            <a:fld id="{85F44D11-62E7-4D21-9190-A8ADF5DACE5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8976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lIns="91429" tIns="45715" rIns="91429" bIns="45715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5" rIns="91429" bIns="45715"/>
          <a:lstStyle/>
          <a:p>
            <a:fld id="{8D758992-DEC0-4C1C-A92D-0219A1978118}" type="datetimeFigureOut">
              <a:rPr lang="es-MX" smtClean="0"/>
              <a:pPr/>
              <a:t>25/09/2015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5" rIns="91429" bIns="45715"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5" rIns="91429" bIns="45715"/>
          <a:lstStyle/>
          <a:p>
            <a:fld id="{85F44D11-62E7-4D21-9190-A8ADF5DACE5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0560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5" rIns="91429" bIns="45715"/>
          <a:lstStyle/>
          <a:p>
            <a:fld id="{8D758992-DEC0-4C1C-A92D-0219A1978118}" type="datetimeFigureOut">
              <a:rPr lang="es-MX" smtClean="0"/>
              <a:pPr/>
              <a:t>25/09/2015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5" rIns="91429" bIns="45715"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5" rIns="91429" bIns="45715"/>
          <a:lstStyle/>
          <a:p>
            <a:fld id="{85F44D11-62E7-4D21-9190-A8ADF5DACE5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270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  <a:prstGeom prst="rect">
            <a:avLst/>
          </a:prstGeom>
        </p:spPr>
        <p:txBody>
          <a:bodyPr lIns="91429" tIns="45715" rIns="91429" bIns="45715"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  <a:prstGeom prst="rect">
            <a:avLst/>
          </a:prstGeom>
        </p:spPr>
        <p:txBody>
          <a:bodyPr lIns="91429" tIns="45715" rIns="91429" bIns="45715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  <a:prstGeom prst="rect">
            <a:avLst/>
          </a:prstGeom>
        </p:spPr>
        <p:txBody>
          <a:bodyPr lIns="91429" tIns="45715" rIns="91429" bIns="45715"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5" rIns="91429" bIns="45715"/>
          <a:lstStyle/>
          <a:p>
            <a:fld id="{8D758992-DEC0-4C1C-A92D-0219A1978118}" type="datetimeFigureOut">
              <a:rPr lang="es-MX" smtClean="0"/>
              <a:pPr/>
              <a:t>25/09/2015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5" rIns="91429" bIns="45715"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5" rIns="91429" bIns="45715"/>
          <a:lstStyle/>
          <a:p>
            <a:fld id="{85F44D11-62E7-4D21-9190-A8ADF5DACE5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1460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lIns="91429" tIns="45715" rIns="91429" bIns="45715"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 lIns="91429" tIns="45715" rIns="91429" bIns="45715"/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 lIns="91429" tIns="45715" rIns="91429" bIns="45715"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5" rIns="91429" bIns="45715"/>
          <a:lstStyle/>
          <a:p>
            <a:fld id="{8D758992-DEC0-4C1C-A92D-0219A1978118}" type="datetimeFigureOut">
              <a:rPr lang="es-MX" smtClean="0"/>
              <a:pPr/>
              <a:t>25/09/2015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5" rIns="91429" bIns="45715"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5" rIns="91429" bIns="45715"/>
          <a:lstStyle/>
          <a:p>
            <a:fld id="{85F44D11-62E7-4D21-9190-A8ADF5DACE5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0984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IEPCC_12\Desktop\LOGO_VERTICAL.jpg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462"/>
          <a:stretch/>
        </p:blipFill>
        <p:spPr bwMode="auto">
          <a:xfrm>
            <a:off x="12825" y="8931"/>
            <a:ext cx="1174799" cy="619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5904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29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9" indent="-342859" algn="l" defTabSz="91429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1" indent="-285716" algn="l" defTabSz="91429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8" indent="-228573" algn="l" defTabSz="91429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3" indent="-228573" algn="l" defTabSz="91429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8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1620" y="2092125"/>
            <a:ext cx="144016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Consejero 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Carlos Alberto </a:t>
            </a:r>
            <a:r>
              <a:rPr lang="es-MX" sz="1000" dirty="0" smtClean="0">
                <a:solidFill>
                  <a:schemeClr val="tx1"/>
                </a:solidFill>
              </a:rPr>
              <a:t>Arredondo </a:t>
            </a:r>
            <a:r>
              <a:rPr lang="es-MX" sz="1000" dirty="0">
                <a:solidFill>
                  <a:schemeClr val="tx1"/>
                </a:solidFill>
              </a:rPr>
              <a:t>Sibaja</a:t>
            </a:r>
          </a:p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IEP-02 </a:t>
            </a:r>
            <a:endParaRPr lang="es-MX" sz="1000" b="1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7685619" y="2094848"/>
            <a:ext cx="144016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Consejero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Alberto Campos Olivo</a:t>
            </a:r>
            <a:endParaRPr lang="es-MX" sz="1000" dirty="0">
              <a:solidFill>
                <a:schemeClr val="tx1"/>
              </a:solidFill>
            </a:endParaRPr>
          </a:p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IEP-02 </a:t>
            </a:r>
            <a:endParaRPr lang="es-MX" sz="1000" b="1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149057" y="2090536"/>
            <a:ext cx="144016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Consejero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Marco Antonio Kalionchiz Rodríguez</a:t>
            </a:r>
          </a:p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IEP-02 </a:t>
            </a:r>
            <a:endParaRPr lang="es-MX" sz="1000" b="1" dirty="0">
              <a:solidFill>
                <a:schemeClr val="tx1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3635896" y="915566"/>
            <a:ext cx="18002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</a:rPr>
              <a:t>Consejero Presidente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</a:rPr>
              <a:t>Jesús </a:t>
            </a:r>
            <a:r>
              <a:rPr lang="es-MX" sz="1100" dirty="0" smtClean="0">
                <a:solidFill>
                  <a:schemeClr val="tx1"/>
                </a:solidFill>
              </a:rPr>
              <a:t>Alberto Leopoldo Lara </a:t>
            </a:r>
            <a:r>
              <a:rPr lang="es-MX" sz="1100" dirty="0">
                <a:solidFill>
                  <a:schemeClr val="tx1"/>
                </a:solidFill>
              </a:rPr>
              <a:t>Escalante</a:t>
            </a:r>
          </a:p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IEP-01</a:t>
            </a:r>
            <a:endParaRPr lang="es-MX" sz="1100" b="1" dirty="0">
              <a:solidFill>
                <a:schemeClr val="tx1"/>
              </a:solidFill>
            </a:endParaRPr>
          </a:p>
        </p:txBody>
      </p:sp>
      <p:cxnSp>
        <p:nvCxnSpPr>
          <p:cNvPr id="42" name="41 Conector angular"/>
          <p:cNvCxnSpPr>
            <a:stCxn id="4" idx="0"/>
            <a:endCxn id="7" idx="0"/>
          </p:cNvCxnSpPr>
          <p:nvPr/>
        </p:nvCxnSpPr>
        <p:spPr>
          <a:xfrm rot="5400000" flipH="1" flipV="1">
            <a:off x="3804624" y="-972387"/>
            <a:ext cx="1589" cy="6127437"/>
          </a:xfrm>
          <a:prstGeom prst="bentConnector3">
            <a:avLst>
              <a:gd name="adj1" fmla="val 14486407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angular"/>
          <p:cNvCxnSpPr>
            <a:stCxn id="31" idx="2"/>
            <a:endCxn id="24" idx="0"/>
          </p:cNvCxnSpPr>
          <p:nvPr/>
        </p:nvCxnSpPr>
        <p:spPr>
          <a:xfrm rot="5400000">
            <a:off x="3940862" y="1496988"/>
            <a:ext cx="456557" cy="733713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6969052" y="906274"/>
            <a:ext cx="21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Consejo General</a:t>
            </a:r>
            <a:endParaRPr lang="es-MX" dirty="0"/>
          </a:p>
        </p:txBody>
      </p:sp>
      <p:sp>
        <p:nvSpPr>
          <p:cNvPr id="23" name="3 Rectángulo"/>
          <p:cNvSpPr/>
          <p:nvPr/>
        </p:nvSpPr>
        <p:spPr>
          <a:xfrm>
            <a:off x="1551992" y="2092123"/>
            <a:ext cx="144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Consejero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José Manuel Gil Navarro </a:t>
            </a:r>
          </a:p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IEP-02 </a:t>
            </a:r>
            <a:endParaRPr lang="es-MX" sz="1000" b="1" dirty="0">
              <a:solidFill>
                <a:schemeClr val="tx1"/>
              </a:solidFill>
            </a:endParaRPr>
          </a:p>
        </p:txBody>
      </p:sp>
      <p:sp>
        <p:nvSpPr>
          <p:cNvPr id="24" name="3 Rectángulo"/>
          <p:cNvSpPr/>
          <p:nvPr/>
        </p:nvSpPr>
        <p:spPr>
          <a:xfrm>
            <a:off x="3082283" y="2092123"/>
            <a:ext cx="144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Consejero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Alejandro González Estrada</a:t>
            </a:r>
          </a:p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IEP-02 </a:t>
            </a:r>
            <a:endParaRPr lang="es-MX" sz="1000" b="1" dirty="0">
              <a:solidFill>
                <a:schemeClr val="tx1"/>
              </a:solidFill>
            </a:endParaRPr>
          </a:p>
        </p:txBody>
      </p:sp>
      <p:cxnSp>
        <p:nvCxnSpPr>
          <p:cNvPr id="25" name="41 Conector angular"/>
          <p:cNvCxnSpPr>
            <a:stCxn id="23" idx="0"/>
            <a:endCxn id="6" idx="0"/>
          </p:cNvCxnSpPr>
          <p:nvPr/>
        </p:nvCxnSpPr>
        <p:spPr>
          <a:xfrm rot="16200000" flipH="1">
            <a:off x="5337482" y="-973368"/>
            <a:ext cx="2725" cy="6133707"/>
          </a:xfrm>
          <a:prstGeom prst="bentConnector3">
            <a:avLst>
              <a:gd name="adj1" fmla="val -8388991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3 Rectángulo"/>
          <p:cNvSpPr/>
          <p:nvPr/>
        </p:nvSpPr>
        <p:spPr>
          <a:xfrm>
            <a:off x="4612575" y="2091706"/>
            <a:ext cx="144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Consejero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</a:rPr>
              <a:t>Rafael </a:t>
            </a:r>
            <a:r>
              <a:rPr lang="es-MX" sz="1000" dirty="0" smtClean="0">
                <a:solidFill>
                  <a:schemeClr val="tx1"/>
                </a:solidFill>
              </a:rPr>
              <a:t>Rodríguez </a:t>
            </a:r>
            <a:r>
              <a:rPr lang="es-MX" sz="1000" dirty="0">
                <a:solidFill>
                  <a:schemeClr val="tx1"/>
                </a:solidFill>
              </a:rPr>
              <a:t>Pantoja</a:t>
            </a:r>
          </a:p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IEP-02</a:t>
            </a:r>
            <a:endParaRPr lang="es-MX" sz="1000" b="1" dirty="0">
              <a:solidFill>
                <a:schemeClr val="tx1"/>
              </a:solidFill>
            </a:endParaRPr>
          </a:p>
        </p:txBody>
      </p:sp>
      <p:cxnSp>
        <p:nvCxnSpPr>
          <p:cNvPr id="26" name="41 Conector angular"/>
          <p:cNvCxnSpPr>
            <a:stCxn id="24" idx="0"/>
            <a:endCxn id="14" idx="0"/>
          </p:cNvCxnSpPr>
          <p:nvPr/>
        </p:nvCxnSpPr>
        <p:spPr>
          <a:xfrm rot="5400000" flipH="1" flipV="1">
            <a:off x="4567221" y="1326769"/>
            <a:ext cx="417" cy="1530292"/>
          </a:xfrm>
          <a:prstGeom prst="bentConnector3">
            <a:avLst>
              <a:gd name="adj1" fmla="val 54920144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6588224" y="483518"/>
            <a:ext cx="24432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b="1" dirty="0" smtClean="0"/>
              <a:t>Última Actualización </a:t>
            </a:r>
            <a:r>
              <a:rPr lang="es-MX" sz="900" b="1" dirty="0" smtClean="0"/>
              <a:t>29 </a:t>
            </a:r>
            <a:r>
              <a:rPr lang="es-MX" sz="900" b="1" dirty="0" smtClean="0"/>
              <a:t>de septiembre de 2015</a:t>
            </a:r>
            <a:endParaRPr lang="es-MX" sz="900" b="1" dirty="0"/>
          </a:p>
        </p:txBody>
      </p:sp>
    </p:spTree>
    <p:extLst>
      <p:ext uri="{BB962C8B-B14F-4D97-AF65-F5344CB8AC3E}">
        <p14:creationId xmlns:p14="http://schemas.microsoft.com/office/powerpoint/2010/main" val="314514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9"/>
          <p:cNvSpPr txBox="1"/>
          <p:nvPr/>
        </p:nvSpPr>
        <p:spPr>
          <a:xfrm>
            <a:off x="6986368" y="625612"/>
            <a:ext cx="216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Departamento de </a:t>
            </a:r>
          </a:p>
          <a:p>
            <a:pPr algn="ctr"/>
            <a:r>
              <a:rPr lang="es-MX" dirty="0" smtClean="0"/>
              <a:t>Sistemas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821114" y="1851670"/>
            <a:ext cx="1440000" cy="8280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Departamento de Sistemas</a:t>
            </a:r>
            <a:br>
              <a:rPr lang="es-MX" sz="900" b="1" dirty="0" smtClean="0">
                <a:solidFill>
                  <a:schemeClr val="tx1"/>
                </a:solidFill>
              </a:rPr>
            </a:br>
            <a:r>
              <a:rPr lang="es-MX" sz="900" b="1" u="sng" dirty="0" smtClean="0">
                <a:solidFill>
                  <a:schemeClr val="tx1"/>
                </a:solidFill>
              </a:rPr>
              <a:t>Vacante</a:t>
            </a:r>
          </a:p>
          <a:p>
            <a:pPr algn="ctr"/>
            <a:r>
              <a:rPr lang="es-MX" sz="900" dirty="0" smtClean="0">
                <a:solidFill>
                  <a:schemeClr val="tx1"/>
                </a:solidFill>
              </a:rPr>
              <a:t>Emmanuel Villarreal Flores</a:t>
            </a:r>
          </a:p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Encargado</a:t>
            </a:r>
          </a:p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IEP-14</a:t>
            </a:r>
          </a:p>
        </p:txBody>
      </p:sp>
      <p:cxnSp>
        <p:nvCxnSpPr>
          <p:cNvPr id="19" name="45 Conector angular"/>
          <p:cNvCxnSpPr>
            <a:stCxn id="21" idx="2"/>
            <a:endCxn id="20" idx="0"/>
          </p:cNvCxnSpPr>
          <p:nvPr/>
        </p:nvCxnSpPr>
        <p:spPr>
          <a:xfrm rot="16200000" flipH="1">
            <a:off x="4478161" y="901312"/>
            <a:ext cx="118351" cy="268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5 Rectángulo"/>
          <p:cNvSpPr/>
          <p:nvPr/>
        </p:nvSpPr>
        <p:spPr>
          <a:xfrm>
            <a:off x="3728677" y="961829"/>
            <a:ext cx="162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Secretaría </a:t>
            </a:r>
            <a:r>
              <a:rPr lang="es-MX" sz="1000" b="1" dirty="0" smtClean="0">
                <a:solidFill>
                  <a:schemeClr val="tx1"/>
                </a:solidFill>
              </a:rPr>
              <a:t>Ejecutiva</a:t>
            </a: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Gerardo </a:t>
            </a:r>
            <a:r>
              <a:rPr lang="es-MX" sz="1000" dirty="0">
                <a:solidFill>
                  <a:schemeClr val="tx1"/>
                </a:solidFill>
              </a:rPr>
              <a:t>Blanco Guerra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IEP-03</a:t>
            </a:r>
          </a:p>
        </p:txBody>
      </p:sp>
      <p:sp>
        <p:nvSpPr>
          <p:cNvPr id="21" name="30 Rectángulo"/>
          <p:cNvSpPr/>
          <p:nvPr/>
        </p:nvSpPr>
        <p:spPr>
          <a:xfrm>
            <a:off x="3635896" y="123478"/>
            <a:ext cx="18002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</a:rPr>
              <a:t>Consejero Presidente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</a:rPr>
              <a:t>Jesús </a:t>
            </a:r>
            <a:r>
              <a:rPr lang="es-MX" sz="1100" dirty="0" smtClean="0">
                <a:solidFill>
                  <a:schemeClr val="tx1"/>
                </a:solidFill>
              </a:rPr>
              <a:t>Alberto Leopoldo Lara </a:t>
            </a:r>
            <a:r>
              <a:rPr lang="es-MX" sz="1100" dirty="0">
                <a:solidFill>
                  <a:schemeClr val="tx1"/>
                </a:solidFill>
              </a:rPr>
              <a:t>Escalante</a:t>
            </a:r>
          </a:p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IEP-01</a:t>
            </a:r>
            <a:endParaRPr lang="es-MX" sz="1100" b="1" dirty="0">
              <a:solidFill>
                <a:schemeClr val="tx1"/>
              </a:solidFill>
            </a:endParaRPr>
          </a:p>
        </p:txBody>
      </p:sp>
      <p:cxnSp>
        <p:nvCxnSpPr>
          <p:cNvPr id="22" name="45 Conector angular"/>
          <p:cNvCxnSpPr>
            <a:stCxn id="20" idx="2"/>
            <a:endCxn id="3" idx="0"/>
          </p:cNvCxnSpPr>
          <p:nvPr/>
        </p:nvCxnSpPr>
        <p:spPr>
          <a:xfrm rot="16200000" flipH="1">
            <a:off x="4454975" y="1765530"/>
            <a:ext cx="169841" cy="243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251520" y="4443958"/>
            <a:ext cx="878497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dirty="0">
                <a:solidFill>
                  <a:prstClr val="black"/>
                </a:solidFill>
              </a:rPr>
              <a:t>*</a:t>
            </a:r>
            <a:r>
              <a:rPr lang="es-MX" sz="1200" u="sng" dirty="0">
                <a:solidFill>
                  <a:prstClr val="black"/>
                </a:solidFill>
              </a:rPr>
              <a:t>Nota</a:t>
            </a:r>
            <a:r>
              <a:rPr lang="es-MX" sz="1000" u="sng" dirty="0">
                <a:solidFill>
                  <a:prstClr val="black"/>
                </a:solidFill>
              </a:rPr>
              <a:t>: </a:t>
            </a:r>
            <a:br>
              <a:rPr lang="es-MX" sz="1000" u="sng" dirty="0">
                <a:solidFill>
                  <a:prstClr val="black"/>
                </a:solidFill>
              </a:rPr>
            </a:br>
            <a:r>
              <a:rPr lang="es-MX" sz="1000" dirty="0">
                <a:solidFill>
                  <a:prstClr val="black"/>
                </a:solidFill>
              </a:rPr>
              <a:t>Requisitos para la </a:t>
            </a:r>
            <a:r>
              <a:rPr lang="es-MX" sz="1000" b="1" dirty="0">
                <a:solidFill>
                  <a:prstClr val="black"/>
                </a:solidFill>
              </a:rPr>
              <a:t>Vacante de </a:t>
            </a:r>
            <a:r>
              <a:rPr lang="es-MX" sz="1000" b="1" dirty="0" smtClean="0">
                <a:solidFill>
                  <a:prstClr val="black"/>
                </a:solidFill>
              </a:rPr>
              <a:t>Jefe de Departamento de Sistemas </a:t>
            </a:r>
            <a:r>
              <a:rPr lang="es-MX" sz="1000" dirty="0" smtClean="0">
                <a:solidFill>
                  <a:prstClr val="black"/>
                </a:solidFill>
              </a:rPr>
              <a:t>que </a:t>
            </a:r>
            <a:r>
              <a:rPr lang="es-MX" sz="1000" dirty="0">
                <a:solidFill>
                  <a:prstClr val="black"/>
                </a:solidFill>
              </a:rPr>
              <a:t>cumpla con el art. 8</a:t>
            </a:r>
            <a:r>
              <a:rPr lang="es-MX" sz="1000" dirty="0" smtClean="0">
                <a:solidFill>
                  <a:prstClr val="black"/>
                </a:solidFill>
              </a:rPr>
              <a:t> del Reglamento Interior del Instituto Electoral y de Participación Ciudadana de Coahuila.</a:t>
            </a:r>
            <a:endParaRPr lang="es-MX" sz="10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9"/>
          <p:cNvSpPr txBox="1"/>
          <p:nvPr/>
        </p:nvSpPr>
        <p:spPr>
          <a:xfrm>
            <a:off x="6986368" y="625612"/>
            <a:ext cx="216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Departamento de </a:t>
            </a:r>
          </a:p>
          <a:p>
            <a:pPr algn="ctr"/>
            <a:r>
              <a:rPr lang="es-MX" dirty="0" smtClean="0"/>
              <a:t>Documentación y </a:t>
            </a:r>
          </a:p>
          <a:p>
            <a:pPr algn="ctr"/>
            <a:r>
              <a:rPr lang="es-MX" dirty="0" smtClean="0"/>
              <a:t>Archivos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751613" y="2427814"/>
            <a:ext cx="1568765" cy="86401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Departamento de Archivo y Documentación</a:t>
            </a:r>
            <a:br>
              <a:rPr lang="es-MX" sz="900" b="1" dirty="0" smtClean="0">
                <a:solidFill>
                  <a:schemeClr val="tx1"/>
                </a:solidFill>
              </a:rPr>
            </a:br>
            <a:r>
              <a:rPr lang="es-MX" sz="900" b="1" u="sng" dirty="0" smtClean="0">
                <a:solidFill>
                  <a:schemeClr val="tx1"/>
                </a:solidFill>
              </a:rPr>
              <a:t>Vacante</a:t>
            </a:r>
          </a:p>
          <a:p>
            <a:pPr algn="ctr"/>
            <a:r>
              <a:rPr lang="es-MX" sz="900" dirty="0" smtClean="0">
                <a:solidFill>
                  <a:schemeClr val="tx1"/>
                </a:solidFill>
              </a:rPr>
              <a:t>Sara Consuelo Estrada Govea</a:t>
            </a:r>
            <a:br>
              <a:rPr lang="es-MX" sz="900" dirty="0" smtClean="0">
                <a:solidFill>
                  <a:schemeClr val="tx1"/>
                </a:solidFill>
              </a:rPr>
            </a:br>
            <a:r>
              <a:rPr lang="es-MX" sz="900" b="1" dirty="0" smtClean="0">
                <a:solidFill>
                  <a:schemeClr val="tx1"/>
                </a:solidFill>
              </a:rPr>
              <a:t>Encargado</a:t>
            </a:r>
          </a:p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IEP-17</a:t>
            </a:r>
          </a:p>
        </p:txBody>
      </p:sp>
      <p:cxnSp>
        <p:nvCxnSpPr>
          <p:cNvPr id="14" name="45 Conector angular"/>
          <p:cNvCxnSpPr>
            <a:stCxn id="16" idx="2"/>
            <a:endCxn id="15" idx="0"/>
          </p:cNvCxnSpPr>
          <p:nvPr/>
        </p:nvCxnSpPr>
        <p:spPr>
          <a:xfrm rot="16200000" flipH="1">
            <a:off x="4478161" y="1477456"/>
            <a:ext cx="118351" cy="268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5 Rectángulo"/>
          <p:cNvSpPr/>
          <p:nvPr/>
        </p:nvSpPr>
        <p:spPr>
          <a:xfrm>
            <a:off x="3728677" y="1537973"/>
            <a:ext cx="162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Secretaría </a:t>
            </a:r>
            <a:r>
              <a:rPr lang="es-MX" sz="1000" b="1" dirty="0" smtClean="0">
                <a:solidFill>
                  <a:schemeClr val="tx1"/>
                </a:solidFill>
              </a:rPr>
              <a:t>Ejecutiva</a:t>
            </a: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Gerardo </a:t>
            </a:r>
            <a:r>
              <a:rPr lang="es-MX" sz="1000" dirty="0">
                <a:solidFill>
                  <a:schemeClr val="tx1"/>
                </a:solidFill>
              </a:rPr>
              <a:t>Blanco Guerra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IEP-03</a:t>
            </a:r>
          </a:p>
        </p:txBody>
      </p:sp>
      <p:sp>
        <p:nvSpPr>
          <p:cNvPr id="16" name="30 Rectángulo"/>
          <p:cNvSpPr/>
          <p:nvPr/>
        </p:nvSpPr>
        <p:spPr>
          <a:xfrm>
            <a:off x="3635896" y="699622"/>
            <a:ext cx="18002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</a:rPr>
              <a:t>Consejero Presidente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</a:rPr>
              <a:t>Jesús </a:t>
            </a:r>
            <a:r>
              <a:rPr lang="es-MX" sz="1100" dirty="0" smtClean="0">
                <a:solidFill>
                  <a:schemeClr val="tx1"/>
                </a:solidFill>
              </a:rPr>
              <a:t>Alberto Leopoldo Lara </a:t>
            </a:r>
            <a:r>
              <a:rPr lang="es-MX" sz="1100" dirty="0">
                <a:solidFill>
                  <a:schemeClr val="tx1"/>
                </a:solidFill>
              </a:rPr>
              <a:t>Escalante</a:t>
            </a:r>
          </a:p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IEP-01</a:t>
            </a:r>
            <a:endParaRPr lang="es-MX" sz="1100" b="1" dirty="0">
              <a:solidFill>
                <a:schemeClr val="tx1"/>
              </a:solidFill>
            </a:endParaRPr>
          </a:p>
        </p:txBody>
      </p:sp>
      <p:cxnSp>
        <p:nvCxnSpPr>
          <p:cNvPr id="10" name="9 Conector recto"/>
          <p:cNvCxnSpPr>
            <a:stCxn id="15" idx="2"/>
            <a:endCxn id="3" idx="0"/>
          </p:cNvCxnSpPr>
          <p:nvPr/>
        </p:nvCxnSpPr>
        <p:spPr>
          <a:xfrm flipH="1">
            <a:off x="4535996" y="2257973"/>
            <a:ext cx="2681" cy="1698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251520" y="4443958"/>
            <a:ext cx="878497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dirty="0">
                <a:solidFill>
                  <a:prstClr val="black"/>
                </a:solidFill>
              </a:rPr>
              <a:t>*</a:t>
            </a:r>
            <a:r>
              <a:rPr lang="es-MX" sz="1200" u="sng" dirty="0">
                <a:solidFill>
                  <a:prstClr val="black"/>
                </a:solidFill>
              </a:rPr>
              <a:t>Nota</a:t>
            </a:r>
            <a:r>
              <a:rPr lang="es-MX" sz="1000" u="sng" dirty="0">
                <a:solidFill>
                  <a:prstClr val="black"/>
                </a:solidFill>
              </a:rPr>
              <a:t>: </a:t>
            </a:r>
            <a:br>
              <a:rPr lang="es-MX" sz="1000" u="sng" dirty="0">
                <a:solidFill>
                  <a:prstClr val="black"/>
                </a:solidFill>
              </a:rPr>
            </a:br>
            <a:r>
              <a:rPr lang="es-MX" sz="1000" dirty="0">
                <a:solidFill>
                  <a:prstClr val="black"/>
                </a:solidFill>
              </a:rPr>
              <a:t>Requisitos para la </a:t>
            </a:r>
            <a:r>
              <a:rPr lang="es-MX" sz="1000" b="1" dirty="0">
                <a:solidFill>
                  <a:prstClr val="black"/>
                </a:solidFill>
              </a:rPr>
              <a:t>Vacante de </a:t>
            </a:r>
            <a:r>
              <a:rPr lang="es-MX" sz="1000" b="1" dirty="0" smtClean="0">
                <a:solidFill>
                  <a:prstClr val="black"/>
                </a:solidFill>
              </a:rPr>
              <a:t>Jefe del Departamento de Archivo y Documentación </a:t>
            </a:r>
            <a:r>
              <a:rPr lang="es-MX" sz="1000" dirty="0" smtClean="0">
                <a:solidFill>
                  <a:prstClr val="black"/>
                </a:solidFill>
              </a:rPr>
              <a:t>que </a:t>
            </a:r>
            <a:r>
              <a:rPr lang="es-MX" sz="1000" dirty="0">
                <a:solidFill>
                  <a:prstClr val="black"/>
                </a:solidFill>
              </a:rPr>
              <a:t>cumpla con el art. art. 8 del Reglamento Interior del Instituto Electoral y de Participación Ciudadana de Coahuila.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821150" y="2098523"/>
            <a:ext cx="144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Departamento de Comunicación Social</a:t>
            </a:r>
          </a:p>
          <a:p>
            <a:pPr algn="ctr"/>
            <a:r>
              <a:rPr lang="es-MX" sz="900" dirty="0" smtClean="0">
                <a:solidFill>
                  <a:schemeClr val="tx1"/>
                </a:solidFill>
              </a:rPr>
              <a:t>Rolando Franco Olguín</a:t>
            </a:r>
          </a:p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IEP-12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4067944" y="3003798"/>
            <a:ext cx="936000" cy="71145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Auxiliar </a:t>
            </a:r>
          </a:p>
          <a:p>
            <a:pPr algn="ctr"/>
            <a:r>
              <a:rPr lang="es-MX" sz="900" dirty="0" smtClean="0">
                <a:solidFill>
                  <a:schemeClr val="tx1"/>
                </a:solidFill>
              </a:rPr>
              <a:t>Florencia Jaqueline López Vázquez</a:t>
            </a:r>
          </a:p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IEP-19</a:t>
            </a:r>
            <a:endParaRPr lang="es-MX" sz="900" b="1" dirty="0">
              <a:solidFill>
                <a:schemeClr val="tx1"/>
              </a:solidFill>
            </a:endParaRPr>
          </a:p>
        </p:txBody>
      </p:sp>
      <p:sp>
        <p:nvSpPr>
          <p:cNvPr id="32" name="CuadroTexto 9"/>
          <p:cNvSpPr txBox="1"/>
          <p:nvPr/>
        </p:nvSpPr>
        <p:spPr>
          <a:xfrm>
            <a:off x="6982408" y="627534"/>
            <a:ext cx="216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Departamento de Comunicación </a:t>
            </a:r>
          </a:p>
          <a:p>
            <a:pPr algn="ctr"/>
            <a:r>
              <a:rPr lang="es-MX" dirty="0" smtClean="0"/>
              <a:t>Social</a:t>
            </a:r>
          </a:p>
        </p:txBody>
      </p:sp>
      <p:cxnSp>
        <p:nvCxnSpPr>
          <p:cNvPr id="23" name="45 Conector angular"/>
          <p:cNvCxnSpPr>
            <a:stCxn id="25" idx="2"/>
            <a:endCxn id="24" idx="0"/>
          </p:cNvCxnSpPr>
          <p:nvPr/>
        </p:nvCxnSpPr>
        <p:spPr>
          <a:xfrm rot="16200000" flipH="1">
            <a:off x="4478161" y="1180268"/>
            <a:ext cx="118351" cy="268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5 Rectángulo"/>
          <p:cNvSpPr/>
          <p:nvPr/>
        </p:nvSpPr>
        <p:spPr>
          <a:xfrm>
            <a:off x="3728677" y="1240785"/>
            <a:ext cx="162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Secretaría </a:t>
            </a:r>
            <a:r>
              <a:rPr lang="es-MX" sz="1000" b="1" dirty="0" smtClean="0">
                <a:solidFill>
                  <a:schemeClr val="tx1"/>
                </a:solidFill>
              </a:rPr>
              <a:t>Ejecutiva</a:t>
            </a: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Gerardo </a:t>
            </a:r>
            <a:r>
              <a:rPr lang="es-MX" sz="1000" dirty="0">
                <a:solidFill>
                  <a:schemeClr val="tx1"/>
                </a:solidFill>
              </a:rPr>
              <a:t>Blanco Guerra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IEP-03</a:t>
            </a:r>
            <a:endParaRPr lang="es-MX" sz="1000" b="1" dirty="0">
              <a:solidFill>
                <a:schemeClr val="tx1"/>
              </a:solidFill>
            </a:endParaRPr>
          </a:p>
        </p:txBody>
      </p:sp>
      <p:sp>
        <p:nvSpPr>
          <p:cNvPr id="25" name="30 Rectángulo"/>
          <p:cNvSpPr/>
          <p:nvPr/>
        </p:nvSpPr>
        <p:spPr>
          <a:xfrm>
            <a:off x="3635896" y="402434"/>
            <a:ext cx="18002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</a:rPr>
              <a:t>Consejero Presidente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</a:rPr>
              <a:t>Jesús </a:t>
            </a:r>
            <a:r>
              <a:rPr lang="es-MX" sz="1100" dirty="0" smtClean="0">
                <a:solidFill>
                  <a:schemeClr val="tx1"/>
                </a:solidFill>
              </a:rPr>
              <a:t>Alberto Leopoldo Lara </a:t>
            </a:r>
            <a:r>
              <a:rPr lang="es-MX" sz="1100" dirty="0">
                <a:solidFill>
                  <a:schemeClr val="tx1"/>
                </a:solidFill>
              </a:rPr>
              <a:t>Escalante</a:t>
            </a:r>
          </a:p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IEP-01</a:t>
            </a:r>
            <a:endParaRPr lang="es-MX" sz="1100" b="1" dirty="0">
              <a:solidFill>
                <a:schemeClr val="tx1"/>
              </a:solidFill>
            </a:endParaRPr>
          </a:p>
        </p:txBody>
      </p:sp>
      <p:cxnSp>
        <p:nvCxnSpPr>
          <p:cNvPr id="28" name="45 Conector angular"/>
          <p:cNvCxnSpPr>
            <a:stCxn id="24" idx="2"/>
            <a:endCxn id="2" idx="0"/>
          </p:cNvCxnSpPr>
          <p:nvPr/>
        </p:nvCxnSpPr>
        <p:spPr>
          <a:xfrm rot="16200000" flipH="1">
            <a:off x="4471044" y="2028417"/>
            <a:ext cx="137738" cy="2473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>
            <a:stCxn id="2" idx="2"/>
          </p:cNvCxnSpPr>
          <p:nvPr/>
        </p:nvCxnSpPr>
        <p:spPr>
          <a:xfrm>
            <a:off x="4541150" y="2818523"/>
            <a:ext cx="0" cy="1761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9"/>
          <p:cNvSpPr txBox="1"/>
          <p:nvPr/>
        </p:nvSpPr>
        <p:spPr>
          <a:xfrm>
            <a:off x="6986368" y="627534"/>
            <a:ext cx="216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Dirección Ejecutiva </a:t>
            </a:r>
          </a:p>
          <a:p>
            <a:pPr algn="ctr"/>
            <a:r>
              <a:rPr lang="es-MX" dirty="0" smtClean="0"/>
              <a:t> de Prerrogativas y </a:t>
            </a:r>
          </a:p>
          <a:p>
            <a:pPr algn="ctr"/>
            <a:r>
              <a:rPr lang="es-MX" dirty="0" smtClean="0"/>
              <a:t>Partidos Políticos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733814" y="2499822"/>
            <a:ext cx="162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Dirección Ejecutiva de Prerrogativas y Partidos Políticos</a:t>
            </a:r>
          </a:p>
          <a:p>
            <a:pPr algn="ctr"/>
            <a:r>
              <a:rPr lang="es-MX" sz="900" dirty="0" smtClean="0">
                <a:solidFill>
                  <a:schemeClr val="tx1"/>
                </a:solidFill>
              </a:rPr>
              <a:t>Baldemar Perales Reyes</a:t>
            </a:r>
          </a:p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IEP-09</a:t>
            </a:r>
          </a:p>
        </p:txBody>
      </p:sp>
      <p:cxnSp>
        <p:nvCxnSpPr>
          <p:cNvPr id="4" name="45 Conector angular"/>
          <p:cNvCxnSpPr>
            <a:stCxn id="6" idx="2"/>
            <a:endCxn id="5" idx="0"/>
          </p:cNvCxnSpPr>
          <p:nvPr/>
        </p:nvCxnSpPr>
        <p:spPr>
          <a:xfrm rot="16200000" flipH="1">
            <a:off x="4478161" y="1569932"/>
            <a:ext cx="118351" cy="268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5 Rectángulo"/>
          <p:cNvSpPr/>
          <p:nvPr/>
        </p:nvSpPr>
        <p:spPr>
          <a:xfrm>
            <a:off x="3728677" y="1630449"/>
            <a:ext cx="162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Secretaría </a:t>
            </a:r>
            <a:r>
              <a:rPr lang="es-MX" sz="1000" b="1" dirty="0" smtClean="0">
                <a:solidFill>
                  <a:schemeClr val="tx1"/>
                </a:solidFill>
              </a:rPr>
              <a:t>Ejecutiva</a:t>
            </a: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Gerardo </a:t>
            </a:r>
            <a:r>
              <a:rPr lang="es-MX" sz="1000" dirty="0">
                <a:solidFill>
                  <a:schemeClr val="tx1"/>
                </a:solidFill>
              </a:rPr>
              <a:t>Blanco Guerra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IEP-03</a:t>
            </a:r>
            <a:endParaRPr lang="es-MX" sz="1000" b="1" dirty="0">
              <a:solidFill>
                <a:schemeClr val="tx1"/>
              </a:solidFill>
            </a:endParaRPr>
          </a:p>
        </p:txBody>
      </p:sp>
      <p:sp>
        <p:nvSpPr>
          <p:cNvPr id="6" name="30 Rectángulo"/>
          <p:cNvSpPr/>
          <p:nvPr/>
        </p:nvSpPr>
        <p:spPr>
          <a:xfrm>
            <a:off x="3635896" y="792098"/>
            <a:ext cx="18002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</a:rPr>
              <a:t>Consejero Presidente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</a:rPr>
              <a:t>Jesús </a:t>
            </a:r>
            <a:r>
              <a:rPr lang="es-MX" sz="1100" dirty="0" smtClean="0">
                <a:solidFill>
                  <a:schemeClr val="tx1"/>
                </a:solidFill>
              </a:rPr>
              <a:t>Alberto Leopoldo Lara </a:t>
            </a:r>
            <a:r>
              <a:rPr lang="es-MX" sz="1100" dirty="0">
                <a:solidFill>
                  <a:schemeClr val="tx1"/>
                </a:solidFill>
              </a:rPr>
              <a:t>Escalante</a:t>
            </a:r>
          </a:p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IEP-01</a:t>
            </a:r>
            <a:endParaRPr lang="es-MX" sz="1100" b="1" dirty="0">
              <a:solidFill>
                <a:schemeClr val="tx1"/>
              </a:solidFill>
            </a:endParaRPr>
          </a:p>
        </p:txBody>
      </p:sp>
      <p:cxnSp>
        <p:nvCxnSpPr>
          <p:cNvPr id="7" name="45 Conector angular"/>
          <p:cNvCxnSpPr>
            <a:stCxn id="5" idx="2"/>
            <a:endCxn id="3" idx="0"/>
          </p:cNvCxnSpPr>
          <p:nvPr/>
        </p:nvCxnSpPr>
        <p:spPr>
          <a:xfrm rot="16200000" flipH="1">
            <a:off x="4466559" y="2422566"/>
            <a:ext cx="149373" cy="513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9"/>
          <p:cNvSpPr txBox="1"/>
          <p:nvPr/>
        </p:nvSpPr>
        <p:spPr>
          <a:xfrm>
            <a:off x="6986368" y="614979"/>
            <a:ext cx="2160000" cy="147732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Dirección Ejecutiva de Organización, Capacitación Y Participación Ciudadana</a:t>
            </a:r>
            <a:endParaRPr lang="es-MX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3813980" y="1825451"/>
            <a:ext cx="144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ES_tradnl" sz="1000" b="1" dirty="0" smtClean="0">
                <a:solidFill>
                  <a:schemeClr val="tx1"/>
                </a:solidFill>
              </a:rPr>
              <a:t>*</a:t>
            </a:r>
            <a:r>
              <a:rPr lang="es-ES_tradnl" sz="800" b="1" dirty="0" smtClean="0">
                <a:solidFill>
                  <a:schemeClr val="tx1"/>
                </a:solidFill>
              </a:rPr>
              <a:t> Dirección Ejecutiva de Organización </a:t>
            </a:r>
          </a:p>
          <a:p>
            <a:pPr algn="ctr"/>
            <a:r>
              <a:rPr lang="es-ES_tradnl" sz="800" b="1" u="sng" dirty="0" smtClean="0">
                <a:solidFill>
                  <a:schemeClr val="tx1"/>
                </a:solidFill>
              </a:rPr>
              <a:t>Vacante</a:t>
            </a:r>
          </a:p>
          <a:p>
            <a:pPr algn="ctr"/>
            <a:r>
              <a:rPr lang="es-MX" sz="800" dirty="0" smtClean="0">
                <a:solidFill>
                  <a:schemeClr val="tx1"/>
                </a:solidFill>
              </a:rPr>
              <a:t>César Ubaldo Jiménez Reyes</a:t>
            </a:r>
          </a:p>
          <a:p>
            <a:pPr algn="ctr"/>
            <a:r>
              <a:rPr lang="es-MX" sz="800" b="1" dirty="0" smtClean="0">
                <a:solidFill>
                  <a:schemeClr val="tx1"/>
                </a:solidFill>
              </a:rPr>
              <a:t>Encargado</a:t>
            </a:r>
          </a:p>
          <a:p>
            <a:pPr algn="ctr"/>
            <a:r>
              <a:rPr lang="es-MX" sz="800" b="1" dirty="0" smtClean="0">
                <a:solidFill>
                  <a:schemeClr val="tx1"/>
                </a:solidFill>
              </a:rPr>
              <a:t>IEP-14</a:t>
            </a:r>
          </a:p>
        </p:txBody>
      </p:sp>
      <p:sp>
        <p:nvSpPr>
          <p:cNvPr id="9" name="8 Rectángulo"/>
          <p:cNvSpPr/>
          <p:nvPr/>
        </p:nvSpPr>
        <p:spPr>
          <a:xfrm>
            <a:off x="3852080" y="2715766"/>
            <a:ext cx="144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endParaRPr lang="es-MX" sz="9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Coord. De Participación Ciudadana</a:t>
            </a:r>
          </a:p>
          <a:p>
            <a:pPr algn="ctr"/>
            <a:r>
              <a:rPr lang="es-MX" sz="900" dirty="0" smtClean="0">
                <a:solidFill>
                  <a:schemeClr val="tx1"/>
                </a:solidFill>
              </a:rPr>
              <a:t>Sandra Patricia Abasolo Iracheta</a:t>
            </a:r>
          </a:p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IEP-10</a:t>
            </a:r>
          </a:p>
          <a:p>
            <a:pPr algn="ctr"/>
            <a:endParaRPr lang="es-MX" sz="900" b="1" dirty="0">
              <a:solidFill>
                <a:schemeClr val="tx1"/>
              </a:solidFill>
            </a:endParaRPr>
          </a:p>
        </p:txBody>
      </p:sp>
      <p:cxnSp>
        <p:nvCxnSpPr>
          <p:cNvPr id="55" name="45 Conector angular"/>
          <p:cNvCxnSpPr>
            <a:stCxn id="57" idx="2"/>
            <a:endCxn id="56" idx="0"/>
          </p:cNvCxnSpPr>
          <p:nvPr/>
        </p:nvCxnSpPr>
        <p:spPr>
          <a:xfrm rot="16200000" flipH="1">
            <a:off x="4478161" y="901312"/>
            <a:ext cx="118351" cy="268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 Rectángulo"/>
          <p:cNvSpPr/>
          <p:nvPr/>
        </p:nvSpPr>
        <p:spPr>
          <a:xfrm>
            <a:off x="3728677" y="961829"/>
            <a:ext cx="162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Secretaría </a:t>
            </a:r>
            <a:r>
              <a:rPr lang="es-MX" sz="1000" b="1" dirty="0" smtClean="0">
                <a:solidFill>
                  <a:schemeClr val="tx1"/>
                </a:solidFill>
              </a:rPr>
              <a:t>Ejecutiva</a:t>
            </a: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Gerardo </a:t>
            </a:r>
            <a:r>
              <a:rPr lang="es-MX" sz="1000" dirty="0">
                <a:solidFill>
                  <a:schemeClr val="tx1"/>
                </a:solidFill>
              </a:rPr>
              <a:t>Blanco Guerra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IEP-03</a:t>
            </a:r>
            <a:endParaRPr lang="es-MX" sz="1000" b="1" dirty="0">
              <a:solidFill>
                <a:schemeClr val="tx1"/>
              </a:solidFill>
            </a:endParaRPr>
          </a:p>
        </p:txBody>
      </p:sp>
      <p:sp>
        <p:nvSpPr>
          <p:cNvPr id="57" name="30 Rectángulo"/>
          <p:cNvSpPr/>
          <p:nvPr/>
        </p:nvSpPr>
        <p:spPr>
          <a:xfrm>
            <a:off x="3635896" y="123478"/>
            <a:ext cx="18002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</a:rPr>
              <a:t>Consejero Presidente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</a:rPr>
              <a:t>Jesús </a:t>
            </a:r>
            <a:r>
              <a:rPr lang="es-MX" sz="1100" dirty="0" smtClean="0">
                <a:solidFill>
                  <a:schemeClr val="tx1"/>
                </a:solidFill>
              </a:rPr>
              <a:t>Alberto Leopoldo Lara </a:t>
            </a:r>
            <a:r>
              <a:rPr lang="es-MX" sz="1100" dirty="0">
                <a:solidFill>
                  <a:schemeClr val="tx1"/>
                </a:solidFill>
              </a:rPr>
              <a:t>Escalante</a:t>
            </a:r>
          </a:p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IEP-01</a:t>
            </a:r>
            <a:endParaRPr lang="es-MX" sz="1100" b="1" dirty="0">
              <a:solidFill>
                <a:schemeClr val="tx1"/>
              </a:solidFill>
            </a:endParaRPr>
          </a:p>
        </p:txBody>
      </p:sp>
      <p:cxnSp>
        <p:nvCxnSpPr>
          <p:cNvPr id="59" name="45 Conector angular"/>
          <p:cNvCxnSpPr>
            <a:stCxn id="56" idx="2"/>
            <a:endCxn id="4" idx="0"/>
          </p:cNvCxnSpPr>
          <p:nvPr/>
        </p:nvCxnSpPr>
        <p:spPr>
          <a:xfrm rot="5400000">
            <a:off x="4464518" y="1751292"/>
            <a:ext cx="143622" cy="469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>
            <a:stCxn id="4" idx="2"/>
          </p:cNvCxnSpPr>
          <p:nvPr/>
        </p:nvCxnSpPr>
        <p:spPr>
          <a:xfrm>
            <a:off x="4533980" y="2545451"/>
            <a:ext cx="4698" cy="1703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Rectángulo"/>
          <p:cNvSpPr/>
          <p:nvPr/>
        </p:nvSpPr>
        <p:spPr>
          <a:xfrm>
            <a:off x="179512" y="4301683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1200" dirty="0">
                <a:solidFill>
                  <a:prstClr val="black"/>
                </a:solidFill>
              </a:rPr>
              <a:t>*</a:t>
            </a:r>
            <a:r>
              <a:rPr lang="es-MX" sz="1200" u="sng" dirty="0">
                <a:solidFill>
                  <a:prstClr val="black"/>
                </a:solidFill>
              </a:rPr>
              <a:t>Nota: </a:t>
            </a:r>
            <a:br>
              <a:rPr lang="es-MX" sz="1200" u="sng" dirty="0">
                <a:solidFill>
                  <a:prstClr val="black"/>
                </a:solidFill>
              </a:rPr>
            </a:br>
            <a:r>
              <a:rPr lang="es-MX" sz="1200" dirty="0">
                <a:solidFill>
                  <a:prstClr val="black"/>
                </a:solidFill>
              </a:rPr>
              <a:t>Requisitos para la </a:t>
            </a:r>
            <a:r>
              <a:rPr lang="es-MX" sz="1200" b="1" dirty="0">
                <a:solidFill>
                  <a:prstClr val="black"/>
                </a:solidFill>
              </a:rPr>
              <a:t>Vacante de Director </a:t>
            </a:r>
            <a:r>
              <a:rPr lang="es-MX" sz="1200" b="1" dirty="0" smtClean="0">
                <a:solidFill>
                  <a:prstClr val="black"/>
                </a:solidFill>
              </a:rPr>
              <a:t>Ejecutivo de Organización, Capacitación  y Participación Ciudadana </a:t>
            </a:r>
            <a:r>
              <a:rPr lang="es-MX" sz="1200" dirty="0" smtClean="0">
                <a:solidFill>
                  <a:prstClr val="black"/>
                </a:solidFill>
              </a:rPr>
              <a:t>que </a:t>
            </a:r>
            <a:r>
              <a:rPr lang="es-MX" sz="1200" dirty="0">
                <a:solidFill>
                  <a:prstClr val="black"/>
                </a:solidFill>
              </a:rPr>
              <a:t>cumpla con el art. 90 numeral 1 del Código Electoral del Estado de Coahuila de Zaragoza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9"/>
          <p:cNvSpPr txBox="1"/>
          <p:nvPr/>
        </p:nvSpPr>
        <p:spPr>
          <a:xfrm>
            <a:off x="6982408" y="625612"/>
            <a:ext cx="21600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 smtClean="0"/>
              <a:t>Dirección Ejecutiva</a:t>
            </a:r>
          </a:p>
          <a:p>
            <a:pPr algn="ctr"/>
            <a:r>
              <a:rPr lang="es-MX" dirty="0"/>
              <a:t>d</a:t>
            </a:r>
            <a:r>
              <a:rPr lang="es-MX" dirty="0" smtClean="0"/>
              <a:t>e </a:t>
            </a:r>
          </a:p>
          <a:p>
            <a:pPr algn="ctr"/>
            <a:r>
              <a:rPr lang="es-MX" dirty="0" smtClean="0"/>
              <a:t>Asuntos Jurídicos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733814" y="1831122"/>
            <a:ext cx="162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Dirección Ejecutiva de Asuntos Jurídicos</a:t>
            </a:r>
          </a:p>
          <a:p>
            <a:pPr algn="ctr"/>
            <a:r>
              <a:rPr lang="es-MX" sz="900" dirty="0" smtClean="0">
                <a:solidFill>
                  <a:schemeClr val="tx1"/>
                </a:solidFill>
              </a:rPr>
              <a:t>Jorge Alfonso de la Peña Contreras</a:t>
            </a:r>
          </a:p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IEP-09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139952" y="3435846"/>
            <a:ext cx="981818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Auxiliar Jurídico </a:t>
            </a:r>
          </a:p>
          <a:p>
            <a:pPr algn="ctr"/>
            <a:r>
              <a:rPr lang="es-MX" sz="900" dirty="0" smtClean="0">
                <a:solidFill>
                  <a:schemeClr val="tx1"/>
                </a:solidFill>
              </a:rPr>
              <a:t>Alexandra Valdés Rodríguez</a:t>
            </a:r>
          </a:p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IEP-20</a:t>
            </a:r>
            <a:endParaRPr lang="es-MX" sz="900" b="1" dirty="0">
              <a:solidFill>
                <a:schemeClr val="tx1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2267744" y="2713581"/>
            <a:ext cx="981818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Área de Normatividad</a:t>
            </a:r>
          </a:p>
          <a:p>
            <a:pPr algn="ctr"/>
            <a:r>
              <a:rPr lang="es-MX" sz="900" dirty="0" smtClean="0">
                <a:solidFill>
                  <a:schemeClr val="tx1"/>
                </a:solidFill>
              </a:rPr>
              <a:t>Daniel de Jesús </a:t>
            </a:r>
            <a:r>
              <a:rPr lang="es-MX" sz="900" dirty="0" err="1" smtClean="0">
                <a:solidFill>
                  <a:schemeClr val="tx1"/>
                </a:solidFill>
              </a:rPr>
              <a:t>Borjón</a:t>
            </a:r>
            <a:r>
              <a:rPr lang="es-MX" sz="900" dirty="0" smtClean="0">
                <a:solidFill>
                  <a:schemeClr val="tx1"/>
                </a:solidFill>
              </a:rPr>
              <a:t> Mireles</a:t>
            </a:r>
          </a:p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IEP-15</a:t>
            </a:r>
            <a:endParaRPr lang="es-MX" sz="900" b="1" dirty="0">
              <a:solidFill>
                <a:schemeClr val="tx1"/>
              </a:solidFill>
            </a:endParaRPr>
          </a:p>
        </p:txBody>
      </p:sp>
      <p:cxnSp>
        <p:nvCxnSpPr>
          <p:cNvPr id="32" name="45 Conector angular"/>
          <p:cNvCxnSpPr>
            <a:stCxn id="34" idx="2"/>
            <a:endCxn id="33" idx="0"/>
          </p:cNvCxnSpPr>
          <p:nvPr/>
        </p:nvCxnSpPr>
        <p:spPr>
          <a:xfrm rot="16200000" flipH="1">
            <a:off x="4478161" y="901312"/>
            <a:ext cx="118351" cy="268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5 Rectángulo"/>
          <p:cNvSpPr/>
          <p:nvPr/>
        </p:nvSpPr>
        <p:spPr>
          <a:xfrm>
            <a:off x="3728677" y="961829"/>
            <a:ext cx="162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Secretaría </a:t>
            </a:r>
            <a:r>
              <a:rPr lang="es-MX" sz="1000" b="1" dirty="0" smtClean="0">
                <a:solidFill>
                  <a:schemeClr val="tx1"/>
                </a:solidFill>
              </a:rPr>
              <a:t>Ejecutiva</a:t>
            </a: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Gerardo </a:t>
            </a:r>
            <a:r>
              <a:rPr lang="es-MX" sz="1000" dirty="0">
                <a:solidFill>
                  <a:schemeClr val="tx1"/>
                </a:solidFill>
              </a:rPr>
              <a:t>Blanco Guerra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IEP-03</a:t>
            </a:r>
            <a:endParaRPr lang="es-MX" sz="1000" b="1" dirty="0">
              <a:solidFill>
                <a:schemeClr val="tx1"/>
              </a:solidFill>
            </a:endParaRPr>
          </a:p>
        </p:txBody>
      </p:sp>
      <p:sp>
        <p:nvSpPr>
          <p:cNvPr id="34" name="30 Rectángulo"/>
          <p:cNvSpPr/>
          <p:nvPr/>
        </p:nvSpPr>
        <p:spPr>
          <a:xfrm>
            <a:off x="3635896" y="123478"/>
            <a:ext cx="18002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</a:rPr>
              <a:t>Consejero Presidente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</a:rPr>
              <a:t>Jesús </a:t>
            </a:r>
            <a:r>
              <a:rPr lang="es-MX" sz="1100" dirty="0" smtClean="0">
                <a:solidFill>
                  <a:schemeClr val="tx1"/>
                </a:solidFill>
              </a:rPr>
              <a:t>Alberto Leopoldo Lara </a:t>
            </a:r>
            <a:r>
              <a:rPr lang="es-MX" sz="1100" dirty="0">
                <a:solidFill>
                  <a:schemeClr val="tx1"/>
                </a:solidFill>
              </a:rPr>
              <a:t>Escalante</a:t>
            </a:r>
          </a:p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IEP-01</a:t>
            </a:r>
            <a:endParaRPr lang="es-MX" sz="1100" b="1" dirty="0">
              <a:solidFill>
                <a:schemeClr val="tx1"/>
              </a:solidFill>
            </a:endParaRPr>
          </a:p>
        </p:txBody>
      </p:sp>
      <p:cxnSp>
        <p:nvCxnSpPr>
          <p:cNvPr id="35" name="45 Conector angular"/>
          <p:cNvCxnSpPr>
            <a:stCxn id="33" idx="2"/>
            <a:endCxn id="3" idx="0"/>
          </p:cNvCxnSpPr>
          <p:nvPr/>
        </p:nvCxnSpPr>
        <p:spPr>
          <a:xfrm rot="16200000" flipH="1">
            <a:off x="4466599" y="1753906"/>
            <a:ext cx="149293" cy="513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4556961" y="2551122"/>
            <a:ext cx="7519" cy="8847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3238988" y="2985090"/>
            <a:ext cx="1297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CuadroTexto 9"/>
          <p:cNvSpPr txBox="1"/>
          <p:nvPr/>
        </p:nvSpPr>
        <p:spPr>
          <a:xfrm>
            <a:off x="7128152" y="629275"/>
            <a:ext cx="2013693" cy="646331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s-ES_tradnl" dirty="0" smtClean="0"/>
              <a:t>Dirección Ejecutiva </a:t>
            </a:r>
          </a:p>
          <a:p>
            <a:pPr algn="ctr"/>
            <a:r>
              <a:rPr lang="es-ES_tradnl" dirty="0"/>
              <a:t>d</a:t>
            </a:r>
            <a:r>
              <a:rPr lang="es-ES_tradnl" dirty="0" smtClean="0"/>
              <a:t>e Administración</a:t>
            </a:r>
          </a:p>
        </p:txBody>
      </p:sp>
      <p:sp>
        <p:nvSpPr>
          <p:cNvPr id="81" name="15 Rectángulo"/>
          <p:cNvSpPr/>
          <p:nvPr/>
        </p:nvSpPr>
        <p:spPr>
          <a:xfrm>
            <a:off x="4065024" y="3147814"/>
            <a:ext cx="1080000" cy="86401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Área de Personal y Pagos</a:t>
            </a:r>
            <a:endParaRPr lang="es-MX" sz="900" b="1" dirty="0">
              <a:solidFill>
                <a:schemeClr val="tx1"/>
              </a:solidFill>
            </a:endParaRP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Norma </a:t>
            </a:r>
            <a:r>
              <a:rPr lang="es-MX" sz="900" dirty="0" smtClean="0">
                <a:solidFill>
                  <a:schemeClr val="tx1"/>
                </a:solidFill>
              </a:rPr>
              <a:t>Aracel</a:t>
            </a:r>
            <a:r>
              <a:rPr lang="es-MX" sz="900" dirty="0">
                <a:solidFill>
                  <a:schemeClr val="tx1"/>
                </a:solidFill>
              </a:rPr>
              <a:t>y </a:t>
            </a:r>
            <a:r>
              <a:rPr lang="es-MX" sz="900" dirty="0" smtClean="0">
                <a:solidFill>
                  <a:schemeClr val="tx1"/>
                </a:solidFill>
              </a:rPr>
              <a:t>Charles Montañez</a:t>
            </a:r>
            <a:endParaRPr lang="es-MX" sz="900" dirty="0">
              <a:solidFill>
                <a:schemeClr val="tx1"/>
              </a:solidFill>
            </a:endParaRPr>
          </a:p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IEP-13</a:t>
            </a:r>
            <a:endParaRPr lang="es-MX" sz="900" b="1" dirty="0">
              <a:solidFill>
                <a:schemeClr val="tx1"/>
              </a:solidFill>
            </a:endParaRPr>
          </a:p>
        </p:txBody>
      </p:sp>
      <p:sp>
        <p:nvSpPr>
          <p:cNvPr id="93" name="30 Rectángulo"/>
          <p:cNvSpPr/>
          <p:nvPr/>
        </p:nvSpPr>
        <p:spPr>
          <a:xfrm>
            <a:off x="3810249" y="1802753"/>
            <a:ext cx="1440000" cy="84092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*Dirección Ejecutiva de Administración</a:t>
            </a:r>
            <a:br>
              <a:rPr lang="es-MX" sz="900" b="1" dirty="0" smtClean="0">
                <a:solidFill>
                  <a:schemeClr val="tx1"/>
                </a:solidFill>
              </a:rPr>
            </a:br>
            <a:r>
              <a:rPr lang="es-MX" sz="900" b="1" u="sng" dirty="0" smtClean="0">
                <a:solidFill>
                  <a:schemeClr val="tx1"/>
                </a:solidFill>
              </a:rPr>
              <a:t>Vacante</a:t>
            </a:r>
          </a:p>
          <a:p>
            <a:pPr algn="ctr"/>
            <a:r>
              <a:rPr lang="es-MX" sz="900" dirty="0" smtClean="0">
                <a:solidFill>
                  <a:schemeClr val="tx1"/>
                </a:solidFill>
              </a:rPr>
              <a:t>Homero Vélez Aguirre</a:t>
            </a:r>
            <a:br>
              <a:rPr lang="es-MX" sz="900" dirty="0" smtClean="0">
                <a:solidFill>
                  <a:schemeClr val="tx1"/>
                </a:solidFill>
              </a:rPr>
            </a:br>
            <a:r>
              <a:rPr lang="es-MX" sz="900" b="1" dirty="0" smtClean="0">
                <a:solidFill>
                  <a:schemeClr val="tx1"/>
                </a:solidFill>
              </a:rPr>
              <a:t>Encargado </a:t>
            </a:r>
            <a:endParaRPr lang="es-MX" sz="900" b="1" dirty="0">
              <a:solidFill>
                <a:schemeClr val="tx1"/>
              </a:solidFill>
            </a:endParaRPr>
          </a:p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IEP-05</a:t>
            </a:r>
            <a:endParaRPr lang="es-MX" sz="900" b="1" dirty="0">
              <a:solidFill>
                <a:schemeClr val="tx1"/>
              </a:solidFill>
            </a:endParaRPr>
          </a:p>
        </p:txBody>
      </p:sp>
      <p:cxnSp>
        <p:nvCxnSpPr>
          <p:cNvPr id="140" name="45 Conector angular"/>
          <p:cNvCxnSpPr>
            <a:stCxn id="142" idx="2"/>
            <a:endCxn id="141" idx="0"/>
          </p:cNvCxnSpPr>
          <p:nvPr/>
        </p:nvCxnSpPr>
        <p:spPr>
          <a:xfrm rot="16200000" flipH="1">
            <a:off x="4478161" y="901312"/>
            <a:ext cx="118351" cy="268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5 Rectángulo"/>
          <p:cNvSpPr/>
          <p:nvPr/>
        </p:nvSpPr>
        <p:spPr>
          <a:xfrm>
            <a:off x="3728677" y="961829"/>
            <a:ext cx="162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Secretaría </a:t>
            </a:r>
            <a:r>
              <a:rPr lang="es-MX" sz="1000" b="1" dirty="0" smtClean="0">
                <a:solidFill>
                  <a:schemeClr val="tx1"/>
                </a:solidFill>
              </a:rPr>
              <a:t>Ejecutiva</a:t>
            </a: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Gerardo </a:t>
            </a:r>
            <a:r>
              <a:rPr lang="es-MX" sz="1000" dirty="0">
                <a:solidFill>
                  <a:schemeClr val="tx1"/>
                </a:solidFill>
              </a:rPr>
              <a:t>Blanco Guerra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IEP-03</a:t>
            </a:r>
            <a:endParaRPr lang="es-MX" sz="1000" b="1" dirty="0">
              <a:solidFill>
                <a:schemeClr val="tx1"/>
              </a:solidFill>
            </a:endParaRPr>
          </a:p>
        </p:txBody>
      </p:sp>
      <p:sp>
        <p:nvSpPr>
          <p:cNvPr id="142" name="30 Rectángulo"/>
          <p:cNvSpPr/>
          <p:nvPr/>
        </p:nvSpPr>
        <p:spPr>
          <a:xfrm>
            <a:off x="3635896" y="123478"/>
            <a:ext cx="18002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</a:rPr>
              <a:t>Consejero Presidente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</a:rPr>
              <a:t>Jesús </a:t>
            </a:r>
            <a:r>
              <a:rPr lang="es-MX" sz="1100" dirty="0" smtClean="0">
                <a:solidFill>
                  <a:schemeClr val="tx1"/>
                </a:solidFill>
              </a:rPr>
              <a:t>Alberto Leopoldo Lara </a:t>
            </a:r>
            <a:r>
              <a:rPr lang="es-MX" sz="1100" dirty="0">
                <a:solidFill>
                  <a:schemeClr val="tx1"/>
                </a:solidFill>
              </a:rPr>
              <a:t>Escalante</a:t>
            </a:r>
          </a:p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IEP-01</a:t>
            </a:r>
            <a:endParaRPr lang="es-MX" sz="1100" b="1" dirty="0">
              <a:solidFill>
                <a:schemeClr val="tx1"/>
              </a:solidFill>
            </a:endParaRPr>
          </a:p>
        </p:txBody>
      </p:sp>
      <p:sp>
        <p:nvSpPr>
          <p:cNvPr id="23" name="55 Rectángulo"/>
          <p:cNvSpPr/>
          <p:nvPr/>
        </p:nvSpPr>
        <p:spPr>
          <a:xfrm>
            <a:off x="2483880" y="2507060"/>
            <a:ext cx="1008000" cy="54497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Asistente</a:t>
            </a:r>
            <a:endParaRPr lang="es-MX" sz="900" b="1" dirty="0">
              <a:solidFill>
                <a:schemeClr val="tx1"/>
              </a:solidFill>
            </a:endParaRPr>
          </a:p>
          <a:p>
            <a:pPr algn="ctr"/>
            <a:r>
              <a:rPr lang="es-MX" sz="900" dirty="0" smtClean="0">
                <a:solidFill>
                  <a:schemeClr val="tx1"/>
                </a:solidFill>
              </a:rPr>
              <a:t>Yolanda Maricela Cepeda Tienda</a:t>
            </a:r>
            <a:endParaRPr lang="es-MX" sz="900" dirty="0">
              <a:solidFill>
                <a:schemeClr val="tx1"/>
              </a:solidFill>
            </a:endParaRPr>
          </a:p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IEP-19</a:t>
            </a:r>
            <a:endParaRPr lang="es-MX" sz="900" b="1" dirty="0">
              <a:solidFill>
                <a:schemeClr val="tx1"/>
              </a:solidFill>
            </a:endParaRPr>
          </a:p>
        </p:txBody>
      </p:sp>
      <p:cxnSp>
        <p:nvCxnSpPr>
          <p:cNvPr id="3" name="2 Conector recto"/>
          <p:cNvCxnSpPr>
            <a:endCxn id="23" idx="3"/>
          </p:cNvCxnSpPr>
          <p:nvPr/>
        </p:nvCxnSpPr>
        <p:spPr>
          <a:xfrm flipH="1">
            <a:off x="3491880" y="2779545"/>
            <a:ext cx="10504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>
            <a:stCxn id="93" idx="2"/>
          </p:cNvCxnSpPr>
          <p:nvPr/>
        </p:nvCxnSpPr>
        <p:spPr>
          <a:xfrm>
            <a:off x="4530249" y="2643678"/>
            <a:ext cx="4214" cy="50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>
            <a:stCxn id="141" idx="2"/>
            <a:endCxn id="93" idx="0"/>
          </p:cNvCxnSpPr>
          <p:nvPr/>
        </p:nvCxnSpPr>
        <p:spPr>
          <a:xfrm flipH="1">
            <a:off x="4530249" y="1681829"/>
            <a:ext cx="8428" cy="1209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251520" y="4443958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dirty="0">
                <a:solidFill>
                  <a:prstClr val="black"/>
                </a:solidFill>
              </a:rPr>
              <a:t>*</a:t>
            </a:r>
            <a:r>
              <a:rPr lang="es-MX" sz="1200" u="sng" dirty="0">
                <a:solidFill>
                  <a:prstClr val="black"/>
                </a:solidFill>
              </a:rPr>
              <a:t>Nota</a:t>
            </a:r>
            <a:r>
              <a:rPr lang="es-MX" sz="1000" u="sng" dirty="0">
                <a:solidFill>
                  <a:prstClr val="black"/>
                </a:solidFill>
              </a:rPr>
              <a:t>: </a:t>
            </a:r>
            <a:br>
              <a:rPr lang="es-MX" sz="1000" u="sng" dirty="0">
                <a:solidFill>
                  <a:prstClr val="black"/>
                </a:solidFill>
              </a:rPr>
            </a:br>
            <a:r>
              <a:rPr lang="es-MX" sz="1000" dirty="0">
                <a:solidFill>
                  <a:prstClr val="black"/>
                </a:solidFill>
              </a:rPr>
              <a:t>Requisitos para la </a:t>
            </a:r>
            <a:r>
              <a:rPr lang="es-MX" sz="1000" b="1" dirty="0">
                <a:solidFill>
                  <a:prstClr val="black"/>
                </a:solidFill>
              </a:rPr>
              <a:t>Vacante de </a:t>
            </a:r>
            <a:r>
              <a:rPr lang="es-MX" sz="1000" b="1" dirty="0" smtClean="0">
                <a:solidFill>
                  <a:prstClr val="black"/>
                </a:solidFill>
              </a:rPr>
              <a:t>Director Ejecutivo de Administración </a:t>
            </a:r>
            <a:r>
              <a:rPr lang="es-MX" sz="1000" dirty="0" smtClean="0">
                <a:solidFill>
                  <a:prstClr val="black"/>
                </a:solidFill>
              </a:rPr>
              <a:t>que </a:t>
            </a:r>
            <a:r>
              <a:rPr lang="es-MX" sz="1000" dirty="0">
                <a:solidFill>
                  <a:prstClr val="black"/>
                </a:solidFill>
              </a:rPr>
              <a:t>cumpla con el art. </a:t>
            </a:r>
            <a:r>
              <a:rPr lang="es-MX" sz="1000" dirty="0" smtClean="0">
                <a:solidFill>
                  <a:prstClr val="black"/>
                </a:solidFill>
              </a:rPr>
              <a:t>90 </a:t>
            </a:r>
            <a:r>
              <a:rPr lang="es-MX" sz="1000" dirty="0">
                <a:solidFill>
                  <a:prstClr val="black"/>
                </a:solidFill>
              </a:rPr>
              <a:t>numeral 1 del Código Electoral del Estado de Coahuila de Zaragoza</a:t>
            </a:r>
          </a:p>
        </p:txBody>
      </p:sp>
    </p:spTree>
    <p:extLst>
      <p:ext uri="{BB962C8B-B14F-4D97-AF65-F5344CB8AC3E}">
        <p14:creationId xmlns:p14="http://schemas.microsoft.com/office/powerpoint/2010/main" val="135421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15 Rectángulo"/>
          <p:cNvSpPr/>
          <p:nvPr/>
        </p:nvSpPr>
        <p:spPr>
          <a:xfrm>
            <a:off x="1403648" y="1712806"/>
            <a:ext cx="1306800" cy="78450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800" b="1" dirty="0" smtClean="0">
                <a:solidFill>
                  <a:schemeClr val="tx1"/>
                </a:solidFill>
              </a:rPr>
              <a:t>Área de Personal y Pagos</a:t>
            </a:r>
            <a:endParaRPr lang="es-MX" sz="800" b="1" dirty="0">
              <a:solidFill>
                <a:schemeClr val="tx1"/>
              </a:solidFill>
            </a:endParaRPr>
          </a:p>
          <a:p>
            <a:pPr algn="ctr"/>
            <a:r>
              <a:rPr lang="es-MX" sz="800" dirty="0">
                <a:solidFill>
                  <a:schemeClr val="tx1"/>
                </a:solidFill>
              </a:rPr>
              <a:t>Norma </a:t>
            </a:r>
            <a:r>
              <a:rPr lang="es-MX" sz="800" dirty="0" smtClean="0">
                <a:solidFill>
                  <a:schemeClr val="tx1"/>
                </a:solidFill>
              </a:rPr>
              <a:t>Aracely Charles Montañez</a:t>
            </a:r>
            <a:endParaRPr lang="es-MX" sz="800" dirty="0">
              <a:solidFill>
                <a:schemeClr val="tx1"/>
              </a:solidFill>
            </a:endParaRPr>
          </a:p>
          <a:p>
            <a:pPr algn="ctr"/>
            <a:r>
              <a:rPr lang="es-MX" sz="800" b="1" dirty="0" smtClean="0">
                <a:solidFill>
                  <a:schemeClr val="tx1"/>
                </a:solidFill>
              </a:rPr>
              <a:t>IEP-13</a:t>
            </a:r>
            <a:endParaRPr lang="es-MX" sz="800" b="1" dirty="0">
              <a:solidFill>
                <a:schemeClr val="tx1"/>
              </a:solidFill>
            </a:endParaRPr>
          </a:p>
        </p:txBody>
      </p:sp>
      <p:sp>
        <p:nvSpPr>
          <p:cNvPr id="91" name="29 Rectángulo"/>
          <p:cNvSpPr/>
          <p:nvPr/>
        </p:nvSpPr>
        <p:spPr>
          <a:xfrm>
            <a:off x="3613101" y="653633"/>
            <a:ext cx="1620000" cy="7968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endParaRPr lang="es-MX" sz="9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Dirección </a:t>
            </a:r>
            <a:r>
              <a:rPr lang="es-MX" sz="900" b="1" dirty="0">
                <a:solidFill>
                  <a:schemeClr val="tx1"/>
                </a:solidFill>
              </a:rPr>
              <a:t>Ejecutiva de Administración </a:t>
            </a:r>
            <a:endParaRPr lang="es-MX" sz="9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900" dirty="0" smtClean="0">
                <a:solidFill>
                  <a:schemeClr val="tx1"/>
                </a:solidFill>
              </a:rPr>
              <a:t>Homero </a:t>
            </a:r>
            <a:r>
              <a:rPr lang="es-MX" sz="900" dirty="0">
                <a:solidFill>
                  <a:schemeClr val="tx1"/>
                </a:solidFill>
              </a:rPr>
              <a:t>Vélez </a:t>
            </a:r>
            <a:r>
              <a:rPr lang="es-MX" sz="900" dirty="0" smtClean="0">
                <a:solidFill>
                  <a:schemeClr val="tx1"/>
                </a:solidFill>
              </a:rPr>
              <a:t>Aguirre</a:t>
            </a:r>
            <a:br>
              <a:rPr lang="es-MX" sz="900" dirty="0" smtClean="0">
                <a:solidFill>
                  <a:schemeClr val="tx1"/>
                </a:solidFill>
              </a:rPr>
            </a:br>
            <a:r>
              <a:rPr lang="es-MX" sz="900" b="1" dirty="0" smtClean="0">
                <a:solidFill>
                  <a:schemeClr val="tx1"/>
                </a:solidFill>
              </a:rPr>
              <a:t>Encargado</a:t>
            </a:r>
            <a:r>
              <a:rPr lang="es-MX" sz="900" dirty="0" smtClean="0">
                <a:solidFill>
                  <a:schemeClr val="tx1"/>
                </a:solidFill>
              </a:rPr>
              <a:t> </a:t>
            </a:r>
            <a:endParaRPr lang="es-MX" sz="900" dirty="0">
              <a:solidFill>
                <a:schemeClr val="tx1"/>
              </a:solidFill>
            </a:endParaRPr>
          </a:p>
          <a:p>
            <a:pPr algn="ctr"/>
            <a:r>
              <a:rPr lang="es-MX" sz="900" b="1" dirty="0">
                <a:solidFill>
                  <a:schemeClr val="tx1"/>
                </a:solidFill>
              </a:rPr>
              <a:t>IEP-05</a:t>
            </a:r>
          </a:p>
          <a:p>
            <a:pPr algn="ctr"/>
            <a:endParaRPr lang="es-MX" sz="900" b="1" dirty="0" smtClean="0">
              <a:solidFill>
                <a:schemeClr val="tx1"/>
              </a:solidFill>
            </a:endParaRPr>
          </a:p>
        </p:txBody>
      </p:sp>
      <p:sp>
        <p:nvSpPr>
          <p:cNvPr id="106" name="91 Rectángulo"/>
          <p:cNvSpPr/>
          <p:nvPr/>
        </p:nvSpPr>
        <p:spPr>
          <a:xfrm>
            <a:off x="1614390" y="2622217"/>
            <a:ext cx="936000" cy="86372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750" b="1" dirty="0" smtClean="0">
                <a:solidFill>
                  <a:schemeClr val="tx1"/>
                </a:solidFill>
              </a:rPr>
              <a:t>Chofer</a:t>
            </a:r>
            <a:endParaRPr lang="es-MX" sz="750" b="1" dirty="0">
              <a:solidFill>
                <a:schemeClr val="tx1"/>
              </a:solidFill>
            </a:endParaRPr>
          </a:p>
          <a:p>
            <a:pPr algn="ctr"/>
            <a:r>
              <a:rPr lang="es-MX" sz="750" dirty="0" smtClean="0">
                <a:solidFill>
                  <a:schemeClr val="tx1"/>
                </a:solidFill>
              </a:rPr>
              <a:t>José Alberto Vélez Aguirre </a:t>
            </a:r>
            <a:r>
              <a:rPr lang="es-MX" sz="750" b="1" dirty="0" smtClean="0">
                <a:solidFill>
                  <a:schemeClr val="tx1"/>
                </a:solidFill>
              </a:rPr>
              <a:t>IEP-18</a:t>
            </a:r>
            <a:endParaRPr lang="es-MX" sz="750" b="1" dirty="0">
              <a:solidFill>
                <a:schemeClr val="tx1"/>
              </a:solidFill>
            </a:endParaRPr>
          </a:p>
        </p:txBody>
      </p:sp>
      <p:sp>
        <p:nvSpPr>
          <p:cNvPr id="107" name="92 Rectángulo"/>
          <p:cNvSpPr/>
          <p:nvPr/>
        </p:nvSpPr>
        <p:spPr>
          <a:xfrm>
            <a:off x="1614389" y="3582786"/>
            <a:ext cx="952172" cy="5760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800" b="1" dirty="0" smtClean="0">
                <a:solidFill>
                  <a:schemeClr val="tx1"/>
                </a:solidFill>
              </a:rPr>
              <a:t>Servicio Mensajería</a:t>
            </a:r>
            <a:endParaRPr lang="es-MX" sz="800" b="1" dirty="0">
              <a:solidFill>
                <a:schemeClr val="tx1"/>
              </a:solidFill>
            </a:endParaRPr>
          </a:p>
          <a:p>
            <a:pPr algn="ctr"/>
            <a:r>
              <a:rPr lang="es-MX" sz="750" dirty="0" smtClean="0">
                <a:solidFill>
                  <a:schemeClr val="tx1"/>
                </a:solidFill>
              </a:rPr>
              <a:t>Leonardo Rivas Galindo</a:t>
            </a:r>
          </a:p>
          <a:p>
            <a:pPr algn="ctr"/>
            <a:r>
              <a:rPr lang="es-MX" sz="750" b="1" dirty="0" smtClean="0">
                <a:solidFill>
                  <a:schemeClr val="tx1"/>
                </a:solidFill>
              </a:rPr>
              <a:t>IEP-19</a:t>
            </a:r>
            <a:endParaRPr lang="es-MX" sz="750" b="1" dirty="0">
              <a:solidFill>
                <a:schemeClr val="tx1"/>
              </a:solidFill>
            </a:endParaRPr>
          </a:p>
        </p:txBody>
      </p:sp>
      <p:sp>
        <p:nvSpPr>
          <p:cNvPr id="125" name="39 Rectángulo"/>
          <p:cNvSpPr/>
          <p:nvPr/>
        </p:nvSpPr>
        <p:spPr>
          <a:xfrm>
            <a:off x="6343561" y="1779662"/>
            <a:ext cx="936000" cy="77224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750" b="1" dirty="0" smtClean="0">
                <a:solidFill>
                  <a:schemeClr val="tx1"/>
                </a:solidFill>
              </a:rPr>
              <a:t>Viáticos, Fondos y Control Presupuestal </a:t>
            </a:r>
            <a:endParaRPr lang="es-MX" sz="750" b="1" dirty="0">
              <a:solidFill>
                <a:schemeClr val="tx1"/>
              </a:solidFill>
            </a:endParaRPr>
          </a:p>
          <a:p>
            <a:pPr algn="ctr"/>
            <a:r>
              <a:rPr lang="es-MX" sz="750" dirty="0" smtClean="0">
                <a:solidFill>
                  <a:schemeClr val="tx1"/>
                </a:solidFill>
              </a:rPr>
              <a:t>Israel Fernando Luna Hernández </a:t>
            </a:r>
            <a:endParaRPr lang="es-MX" sz="750" dirty="0">
              <a:solidFill>
                <a:schemeClr val="tx1"/>
              </a:solidFill>
            </a:endParaRPr>
          </a:p>
          <a:p>
            <a:pPr algn="ctr"/>
            <a:r>
              <a:rPr lang="es-MX" sz="750" b="1" dirty="0" smtClean="0">
                <a:solidFill>
                  <a:schemeClr val="tx1"/>
                </a:solidFill>
              </a:rPr>
              <a:t>IEP-15</a:t>
            </a:r>
            <a:endParaRPr lang="es-MX" sz="750" b="1" dirty="0">
              <a:solidFill>
                <a:schemeClr val="tx1"/>
              </a:solidFill>
            </a:endParaRPr>
          </a:p>
        </p:txBody>
      </p:sp>
      <p:sp>
        <p:nvSpPr>
          <p:cNvPr id="54" name="CuadroTexto 9"/>
          <p:cNvSpPr txBox="1"/>
          <p:nvPr/>
        </p:nvSpPr>
        <p:spPr>
          <a:xfrm>
            <a:off x="7128152" y="629275"/>
            <a:ext cx="2013693" cy="646331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s-ES_tradnl" dirty="0" smtClean="0"/>
              <a:t>Dirección Ejecutiva </a:t>
            </a:r>
          </a:p>
          <a:p>
            <a:pPr algn="ctr"/>
            <a:r>
              <a:rPr lang="es-ES_tradnl" dirty="0"/>
              <a:t>d</a:t>
            </a:r>
            <a:r>
              <a:rPr lang="es-ES_tradnl" dirty="0" smtClean="0"/>
              <a:t>e Administración</a:t>
            </a:r>
          </a:p>
        </p:txBody>
      </p:sp>
      <p:sp>
        <p:nvSpPr>
          <p:cNvPr id="55" name="92 Rectángulo"/>
          <p:cNvSpPr/>
          <p:nvPr/>
        </p:nvSpPr>
        <p:spPr>
          <a:xfrm>
            <a:off x="1614391" y="4294341"/>
            <a:ext cx="952172" cy="5760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800" b="1" dirty="0" smtClean="0">
                <a:solidFill>
                  <a:schemeClr val="tx1"/>
                </a:solidFill>
              </a:rPr>
              <a:t>Servicio Mensajería</a:t>
            </a:r>
            <a:endParaRPr lang="es-MX" sz="800" b="1" dirty="0">
              <a:solidFill>
                <a:schemeClr val="tx1"/>
              </a:solidFill>
            </a:endParaRPr>
          </a:p>
          <a:p>
            <a:pPr algn="ctr"/>
            <a:r>
              <a:rPr lang="es-MX" sz="750" dirty="0" smtClean="0">
                <a:solidFill>
                  <a:schemeClr val="tx1"/>
                </a:solidFill>
              </a:rPr>
              <a:t>José Julián </a:t>
            </a:r>
            <a:r>
              <a:rPr lang="es-MX" sz="750" dirty="0" err="1" smtClean="0">
                <a:solidFill>
                  <a:schemeClr val="tx1"/>
                </a:solidFill>
              </a:rPr>
              <a:t>Anzaldua</a:t>
            </a:r>
            <a:r>
              <a:rPr lang="es-MX" sz="750" dirty="0" smtClean="0">
                <a:solidFill>
                  <a:schemeClr val="tx1"/>
                </a:solidFill>
              </a:rPr>
              <a:t> Saucedo</a:t>
            </a:r>
          </a:p>
          <a:p>
            <a:pPr algn="ctr"/>
            <a:r>
              <a:rPr lang="es-MX" sz="750" b="1" dirty="0" smtClean="0">
                <a:solidFill>
                  <a:schemeClr val="tx1"/>
                </a:solidFill>
              </a:rPr>
              <a:t>IEP-18</a:t>
            </a:r>
            <a:endParaRPr lang="es-MX" sz="750" b="1" dirty="0">
              <a:solidFill>
                <a:schemeClr val="tx1"/>
              </a:solidFill>
            </a:endParaRPr>
          </a:p>
        </p:txBody>
      </p:sp>
      <p:cxnSp>
        <p:nvCxnSpPr>
          <p:cNvPr id="46" name="45 Conector angular"/>
          <p:cNvCxnSpPr>
            <a:stCxn id="106" idx="1"/>
            <a:endCxn id="107" idx="1"/>
          </p:cNvCxnSpPr>
          <p:nvPr/>
        </p:nvCxnSpPr>
        <p:spPr>
          <a:xfrm rot="10800000" flipV="1">
            <a:off x="1614390" y="3054079"/>
            <a:ext cx="1" cy="816740"/>
          </a:xfrm>
          <a:prstGeom prst="bentConnector3">
            <a:avLst>
              <a:gd name="adj1" fmla="val 2286010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angular"/>
          <p:cNvCxnSpPr>
            <a:stCxn id="107" idx="1"/>
            <a:endCxn id="55" idx="1"/>
          </p:cNvCxnSpPr>
          <p:nvPr/>
        </p:nvCxnSpPr>
        <p:spPr>
          <a:xfrm rot="10800000" flipH="1" flipV="1">
            <a:off x="1614389" y="3870818"/>
            <a:ext cx="2" cy="711555"/>
          </a:xfrm>
          <a:prstGeom prst="bentConnector3">
            <a:avLst>
              <a:gd name="adj1" fmla="val -1143000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angular"/>
          <p:cNvCxnSpPr>
            <a:stCxn id="81" idx="0"/>
          </p:cNvCxnSpPr>
          <p:nvPr/>
        </p:nvCxnSpPr>
        <p:spPr>
          <a:xfrm rot="5400000" flipH="1" flipV="1">
            <a:off x="4433691" y="-665063"/>
            <a:ext cx="1227" cy="4754513"/>
          </a:xfrm>
          <a:prstGeom prst="bentConnector3">
            <a:avLst>
              <a:gd name="adj1" fmla="val 1323960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angular"/>
          <p:cNvCxnSpPr/>
          <p:nvPr/>
        </p:nvCxnSpPr>
        <p:spPr>
          <a:xfrm rot="5400000">
            <a:off x="1580617" y="2552306"/>
            <a:ext cx="535546" cy="468000"/>
          </a:xfrm>
          <a:prstGeom prst="bentConnector4">
            <a:avLst>
              <a:gd name="adj1" fmla="val 9680"/>
              <a:gd name="adj2" fmla="val 14884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39 Rectángulo"/>
          <p:cNvSpPr/>
          <p:nvPr/>
        </p:nvSpPr>
        <p:spPr>
          <a:xfrm>
            <a:off x="6316137" y="2931790"/>
            <a:ext cx="936000" cy="77224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750" b="1" dirty="0" smtClean="0">
                <a:solidFill>
                  <a:schemeClr val="tx1"/>
                </a:solidFill>
              </a:rPr>
              <a:t>Auxiliar</a:t>
            </a:r>
          </a:p>
          <a:p>
            <a:pPr algn="ctr"/>
            <a:r>
              <a:rPr lang="es-MX" sz="750" dirty="0" smtClean="0">
                <a:solidFill>
                  <a:schemeClr val="tx1"/>
                </a:solidFill>
              </a:rPr>
              <a:t>Gloria Córdova Alvarado</a:t>
            </a:r>
            <a:endParaRPr lang="es-MX" sz="750" dirty="0">
              <a:solidFill>
                <a:schemeClr val="tx1"/>
              </a:solidFill>
            </a:endParaRPr>
          </a:p>
          <a:p>
            <a:pPr algn="ctr"/>
            <a:r>
              <a:rPr lang="es-MX" sz="750" b="1" dirty="0" smtClean="0">
                <a:solidFill>
                  <a:schemeClr val="tx1"/>
                </a:solidFill>
              </a:rPr>
              <a:t>IEP-15</a:t>
            </a:r>
            <a:endParaRPr lang="es-MX" sz="750" b="1" dirty="0">
              <a:solidFill>
                <a:schemeClr val="tx1"/>
              </a:solidFill>
            </a:endParaRPr>
          </a:p>
        </p:txBody>
      </p:sp>
      <p:cxnSp>
        <p:nvCxnSpPr>
          <p:cNvPr id="3" name="2 Conector recto"/>
          <p:cNvCxnSpPr/>
          <p:nvPr/>
        </p:nvCxnSpPr>
        <p:spPr>
          <a:xfrm>
            <a:off x="6821911" y="2571750"/>
            <a:ext cx="0" cy="326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461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6979416" y="629275"/>
            <a:ext cx="2160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/>
              <a:t>S</a:t>
            </a:r>
            <a:r>
              <a:rPr lang="es-MX" dirty="0" smtClean="0"/>
              <a:t>taff de</a:t>
            </a:r>
          </a:p>
          <a:p>
            <a:pPr algn="ctr"/>
            <a:r>
              <a:rPr lang="es-MX" dirty="0" smtClean="0"/>
              <a:t>Presidencia</a:t>
            </a:r>
            <a:endParaRPr lang="es-MX" dirty="0"/>
          </a:p>
        </p:txBody>
      </p:sp>
      <p:sp>
        <p:nvSpPr>
          <p:cNvPr id="23" name="3 Rectángulo"/>
          <p:cNvSpPr/>
          <p:nvPr/>
        </p:nvSpPr>
        <p:spPr>
          <a:xfrm>
            <a:off x="2987984" y="1635646"/>
            <a:ext cx="144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Asistente</a:t>
            </a:r>
            <a:endParaRPr lang="es-MX" sz="900" b="1" dirty="0">
              <a:solidFill>
                <a:schemeClr val="tx1"/>
              </a:solidFill>
            </a:endParaRP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Hilda Alejandra García Rodríguez</a:t>
            </a:r>
          </a:p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IEP-18</a:t>
            </a:r>
            <a:endParaRPr lang="es-MX" sz="900" b="1" dirty="0">
              <a:solidFill>
                <a:schemeClr val="tx1"/>
              </a:solidFill>
            </a:endParaRPr>
          </a:p>
        </p:txBody>
      </p:sp>
      <p:sp>
        <p:nvSpPr>
          <p:cNvPr id="24" name="3 Rectángulo"/>
          <p:cNvSpPr/>
          <p:nvPr/>
        </p:nvSpPr>
        <p:spPr>
          <a:xfrm>
            <a:off x="2190311" y="3219822"/>
            <a:ext cx="144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900" b="1" dirty="0">
                <a:solidFill>
                  <a:schemeClr val="tx1"/>
                </a:solidFill>
              </a:rPr>
              <a:t>Auxiliar 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Edgar Lucio Silva</a:t>
            </a:r>
          </a:p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IEP-15</a:t>
            </a:r>
            <a:endParaRPr lang="es-MX" sz="900" b="1" dirty="0">
              <a:solidFill>
                <a:schemeClr val="tx1"/>
              </a:solidFill>
            </a:endParaRPr>
          </a:p>
        </p:txBody>
      </p:sp>
      <p:sp>
        <p:nvSpPr>
          <p:cNvPr id="14" name="3 Rectángulo"/>
          <p:cNvSpPr/>
          <p:nvPr/>
        </p:nvSpPr>
        <p:spPr>
          <a:xfrm>
            <a:off x="5652120" y="3219822"/>
            <a:ext cx="144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Chofer</a:t>
            </a:r>
          </a:p>
          <a:p>
            <a:pPr algn="ctr"/>
            <a:r>
              <a:rPr lang="es-MX" sz="900" dirty="0" smtClean="0">
                <a:solidFill>
                  <a:schemeClr val="tx1"/>
                </a:solidFill>
              </a:rPr>
              <a:t>Javier </a:t>
            </a:r>
            <a:r>
              <a:rPr lang="es-MX" sz="900" dirty="0">
                <a:solidFill>
                  <a:schemeClr val="tx1"/>
                </a:solidFill>
              </a:rPr>
              <a:t>Martínez Carrillo</a:t>
            </a:r>
          </a:p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IEP-15</a:t>
            </a:r>
            <a:endParaRPr lang="es-MX" sz="900" b="1" dirty="0">
              <a:solidFill>
                <a:schemeClr val="tx1"/>
              </a:solidFill>
            </a:endParaRPr>
          </a:p>
        </p:txBody>
      </p:sp>
      <p:sp>
        <p:nvSpPr>
          <p:cNvPr id="13" name="30 Rectángulo"/>
          <p:cNvSpPr/>
          <p:nvPr/>
        </p:nvSpPr>
        <p:spPr>
          <a:xfrm>
            <a:off x="3635896" y="483518"/>
            <a:ext cx="18002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</a:rPr>
              <a:t>Consejero Presidente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</a:rPr>
              <a:t>Jesús </a:t>
            </a:r>
            <a:r>
              <a:rPr lang="es-MX" sz="1100" dirty="0" smtClean="0">
                <a:solidFill>
                  <a:schemeClr val="tx1"/>
                </a:solidFill>
              </a:rPr>
              <a:t>Alberto Leopoldo Lara </a:t>
            </a:r>
            <a:r>
              <a:rPr lang="es-MX" sz="1100" dirty="0">
                <a:solidFill>
                  <a:schemeClr val="tx1"/>
                </a:solidFill>
              </a:rPr>
              <a:t>Escalante</a:t>
            </a:r>
          </a:p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IEP-01</a:t>
            </a:r>
            <a:endParaRPr lang="es-MX" sz="1100" b="1" dirty="0">
              <a:solidFill>
                <a:schemeClr val="tx1"/>
              </a:solidFill>
            </a:endParaRPr>
          </a:p>
        </p:txBody>
      </p:sp>
      <p:cxnSp>
        <p:nvCxnSpPr>
          <p:cNvPr id="5" name="4 Conector recto"/>
          <p:cNvCxnSpPr>
            <a:stCxn id="13" idx="2"/>
          </p:cNvCxnSpPr>
          <p:nvPr/>
        </p:nvCxnSpPr>
        <p:spPr>
          <a:xfrm>
            <a:off x="4535996" y="1203518"/>
            <a:ext cx="9062" cy="18002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3 Conector recto"/>
          <p:cNvCxnSpPr>
            <a:stCxn id="23" idx="3"/>
          </p:cNvCxnSpPr>
          <p:nvPr/>
        </p:nvCxnSpPr>
        <p:spPr>
          <a:xfrm>
            <a:off x="4427984" y="1995646"/>
            <a:ext cx="1170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2 Conector recto"/>
          <p:cNvCxnSpPr/>
          <p:nvPr/>
        </p:nvCxnSpPr>
        <p:spPr>
          <a:xfrm>
            <a:off x="2910311" y="3003798"/>
            <a:ext cx="34618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910311" y="3003798"/>
            <a:ext cx="0" cy="2164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6372120" y="3003798"/>
            <a:ext cx="0" cy="2164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545058" y="3003798"/>
            <a:ext cx="0" cy="2164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3 Rectángulo"/>
          <p:cNvSpPr/>
          <p:nvPr/>
        </p:nvSpPr>
        <p:spPr>
          <a:xfrm>
            <a:off x="3921215" y="3219822"/>
            <a:ext cx="144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Chofer</a:t>
            </a:r>
            <a:endParaRPr lang="es-MX" sz="900" b="1" dirty="0">
              <a:solidFill>
                <a:schemeClr val="tx1"/>
              </a:solidFill>
            </a:endParaRPr>
          </a:p>
          <a:p>
            <a:pPr algn="ctr"/>
            <a:r>
              <a:rPr lang="es-MX" sz="900" dirty="0" smtClean="0">
                <a:solidFill>
                  <a:schemeClr val="tx1"/>
                </a:solidFill>
              </a:rPr>
              <a:t>José Luis Domínguez Guzman</a:t>
            </a:r>
            <a:endParaRPr lang="es-MX" sz="900" dirty="0">
              <a:solidFill>
                <a:schemeClr val="tx1"/>
              </a:solidFill>
            </a:endParaRPr>
          </a:p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IEP-18</a:t>
            </a:r>
            <a:endParaRPr lang="es-MX" sz="900" b="1" dirty="0">
              <a:solidFill>
                <a:schemeClr val="tx1"/>
              </a:solidFill>
            </a:endParaRPr>
          </a:p>
        </p:txBody>
      </p:sp>
      <p:sp>
        <p:nvSpPr>
          <p:cNvPr id="19" name="3 Rectángulo"/>
          <p:cNvSpPr/>
          <p:nvPr/>
        </p:nvSpPr>
        <p:spPr>
          <a:xfrm>
            <a:off x="2190311" y="4155926"/>
            <a:ext cx="144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900" b="1" dirty="0">
                <a:solidFill>
                  <a:schemeClr val="tx1"/>
                </a:solidFill>
              </a:rPr>
              <a:t>Auxiliar </a:t>
            </a:r>
          </a:p>
          <a:p>
            <a:pPr algn="ctr"/>
            <a:r>
              <a:rPr lang="es-MX" sz="900" dirty="0" smtClean="0">
                <a:solidFill>
                  <a:schemeClr val="tx1"/>
                </a:solidFill>
              </a:rPr>
              <a:t>Hugo Lucio Hernández</a:t>
            </a:r>
            <a:endParaRPr lang="es-MX" sz="900" dirty="0">
              <a:solidFill>
                <a:schemeClr val="tx1"/>
              </a:solidFill>
            </a:endParaRPr>
          </a:p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IEP-20</a:t>
            </a:r>
            <a:endParaRPr lang="es-MX" sz="9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6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30 Rectángulo"/>
          <p:cNvSpPr/>
          <p:nvPr/>
        </p:nvSpPr>
        <p:spPr>
          <a:xfrm>
            <a:off x="3635896" y="915566"/>
            <a:ext cx="18002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</a:rPr>
              <a:t>Consejero Presidente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</a:rPr>
              <a:t>Jesús </a:t>
            </a:r>
            <a:r>
              <a:rPr lang="es-MX" sz="1100" dirty="0" smtClean="0">
                <a:solidFill>
                  <a:schemeClr val="tx1"/>
                </a:solidFill>
              </a:rPr>
              <a:t>Alberto Leopoldo Lara </a:t>
            </a:r>
            <a:r>
              <a:rPr lang="es-MX" sz="1100" dirty="0">
                <a:solidFill>
                  <a:schemeClr val="tx1"/>
                </a:solidFill>
              </a:rPr>
              <a:t>Escalante</a:t>
            </a:r>
          </a:p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IEP-01</a:t>
            </a:r>
            <a:endParaRPr lang="es-MX" sz="1100" b="1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715777" y="2093394"/>
            <a:ext cx="144016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900" b="1" dirty="0">
                <a:solidFill>
                  <a:schemeClr val="tx1"/>
                </a:solidFill>
              </a:rPr>
              <a:t>Centro de </a:t>
            </a:r>
            <a:r>
              <a:rPr lang="es-MX" sz="900" b="1" dirty="0" smtClean="0">
                <a:solidFill>
                  <a:schemeClr val="tx1"/>
                </a:solidFill>
              </a:rPr>
              <a:t>Estudios Estratégicos</a:t>
            </a:r>
          </a:p>
          <a:p>
            <a:pPr algn="ctr"/>
            <a:r>
              <a:rPr lang="es-ES_tradnl" sz="900" dirty="0">
                <a:solidFill>
                  <a:schemeClr val="tx1"/>
                </a:solidFill>
              </a:rPr>
              <a:t>Luis Ángel de la Colina Martínez</a:t>
            </a:r>
            <a:endParaRPr lang="es-MX" sz="900" dirty="0">
              <a:solidFill>
                <a:schemeClr val="tx1"/>
              </a:solidFill>
            </a:endParaRPr>
          </a:p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IEP-06</a:t>
            </a:r>
            <a:endParaRPr lang="es-MX" sz="900" b="1" dirty="0">
              <a:solidFill>
                <a:schemeClr val="tx1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3817539" y="51470"/>
            <a:ext cx="144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Consejo General</a:t>
            </a:r>
            <a:endParaRPr lang="es-MX" sz="1100" b="1" dirty="0">
              <a:solidFill>
                <a:schemeClr val="tx1"/>
              </a:solidFill>
            </a:endParaRPr>
          </a:p>
        </p:txBody>
      </p:sp>
      <p:cxnSp>
        <p:nvCxnSpPr>
          <p:cNvPr id="49" name="48 Conector angular"/>
          <p:cNvCxnSpPr>
            <a:stCxn id="30" idx="2"/>
            <a:endCxn id="16" idx="0"/>
          </p:cNvCxnSpPr>
          <p:nvPr/>
        </p:nvCxnSpPr>
        <p:spPr>
          <a:xfrm rot="5400000">
            <a:off x="4464720" y="842747"/>
            <a:ext cx="144096" cy="1543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6979086" y="629275"/>
            <a:ext cx="2160000" cy="64633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Organigrama </a:t>
            </a:r>
          </a:p>
          <a:p>
            <a:pPr algn="ctr"/>
            <a:r>
              <a:rPr lang="es-MX" dirty="0" smtClean="0"/>
              <a:t>Institucional</a:t>
            </a:r>
            <a:endParaRPr lang="es-MX" dirty="0"/>
          </a:p>
        </p:txBody>
      </p:sp>
      <p:sp>
        <p:nvSpPr>
          <p:cNvPr id="23" name="3 Rectángulo"/>
          <p:cNvSpPr/>
          <p:nvPr/>
        </p:nvSpPr>
        <p:spPr>
          <a:xfrm>
            <a:off x="1187624" y="2092124"/>
            <a:ext cx="144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Contraloría Interna</a:t>
            </a:r>
          </a:p>
          <a:p>
            <a:pPr algn="ctr"/>
            <a:r>
              <a:rPr lang="es-MX" sz="900" dirty="0" smtClean="0">
                <a:solidFill>
                  <a:schemeClr val="tx1"/>
                </a:solidFill>
              </a:rPr>
              <a:t>José Luis González Jaime</a:t>
            </a:r>
          </a:p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IEP-04</a:t>
            </a:r>
            <a:endParaRPr lang="es-MX" sz="900" b="1" dirty="0">
              <a:solidFill>
                <a:schemeClr val="tx1"/>
              </a:solidFill>
            </a:endParaRPr>
          </a:p>
        </p:txBody>
      </p:sp>
      <p:sp>
        <p:nvSpPr>
          <p:cNvPr id="24" name="3 Rectángulo"/>
          <p:cNvSpPr/>
          <p:nvPr/>
        </p:nvSpPr>
        <p:spPr>
          <a:xfrm>
            <a:off x="6587986" y="2098516"/>
            <a:ext cx="144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Secretaría Ejecutiva</a:t>
            </a:r>
            <a:br>
              <a:rPr lang="es-MX" sz="900" b="1" dirty="0" smtClean="0">
                <a:solidFill>
                  <a:schemeClr val="tx1"/>
                </a:solidFill>
              </a:rPr>
            </a:br>
            <a:r>
              <a:rPr lang="es-MX" sz="900" dirty="0" smtClean="0">
                <a:solidFill>
                  <a:schemeClr val="tx1"/>
                </a:solidFill>
              </a:rPr>
              <a:t>Gerardo </a:t>
            </a:r>
            <a:r>
              <a:rPr lang="es-MX" sz="900" dirty="0">
                <a:solidFill>
                  <a:schemeClr val="tx1"/>
                </a:solidFill>
              </a:rPr>
              <a:t>Blanco Guerra</a:t>
            </a:r>
            <a:endParaRPr lang="es-MX" sz="900" b="1" dirty="0">
              <a:solidFill>
                <a:schemeClr val="tx1"/>
              </a:solidFill>
            </a:endParaRPr>
          </a:p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IEP-03</a:t>
            </a:r>
            <a:endParaRPr lang="es-MX" sz="900" b="1" dirty="0">
              <a:solidFill>
                <a:schemeClr val="tx1"/>
              </a:solidFill>
            </a:endParaRPr>
          </a:p>
        </p:txBody>
      </p:sp>
      <p:cxnSp>
        <p:nvCxnSpPr>
          <p:cNvPr id="25" name="41 Conector angular"/>
          <p:cNvCxnSpPr>
            <a:endCxn id="24" idx="0"/>
          </p:cNvCxnSpPr>
          <p:nvPr/>
        </p:nvCxnSpPr>
        <p:spPr>
          <a:xfrm rot="16200000" flipH="1">
            <a:off x="4460553" y="-748916"/>
            <a:ext cx="6392" cy="5688473"/>
          </a:xfrm>
          <a:prstGeom prst="bentConnector3">
            <a:avLst>
              <a:gd name="adj1" fmla="val -3576345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3 Rectángulo"/>
          <p:cNvSpPr/>
          <p:nvPr/>
        </p:nvSpPr>
        <p:spPr>
          <a:xfrm>
            <a:off x="2987824" y="2098517"/>
            <a:ext cx="144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Unidad de Fiscalización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Claudia Ivonne Flores González</a:t>
            </a:r>
          </a:p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IEP-09</a:t>
            </a:r>
            <a:endParaRPr lang="es-MX" sz="900" b="1" dirty="0">
              <a:solidFill>
                <a:schemeClr val="tx1"/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4499992" y="1635566"/>
            <a:ext cx="1544" cy="21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3455637" y="185167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3707904" y="1853241"/>
            <a:ext cx="0" cy="2452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5436096" y="1851670"/>
            <a:ext cx="0" cy="2452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474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9"/>
          <p:cNvSpPr txBox="1">
            <a:spLocks noChangeAspect="1"/>
          </p:cNvSpPr>
          <p:nvPr/>
        </p:nvSpPr>
        <p:spPr>
          <a:xfrm>
            <a:off x="6980163" y="627535"/>
            <a:ext cx="216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Unidad de Fiscalización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852080" y="2705171"/>
            <a:ext cx="144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Subdirección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Dinora Abigail Álvarez Padilla</a:t>
            </a:r>
          </a:p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IEP-12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123728" y="3630717"/>
            <a:ext cx="892562" cy="65454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Auxiliar </a:t>
            </a:r>
          </a:p>
          <a:p>
            <a:pPr algn="ctr"/>
            <a:r>
              <a:rPr lang="es-MX" sz="900" dirty="0" smtClean="0">
                <a:solidFill>
                  <a:schemeClr val="tx1"/>
                </a:solidFill>
              </a:rPr>
              <a:t>Jorge Miguel Guerra López</a:t>
            </a:r>
          </a:p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IEP-17</a:t>
            </a:r>
            <a:endParaRPr lang="es-MX" sz="900" b="1" dirty="0">
              <a:solidFill>
                <a:schemeClr val="tx1"/>
              </a:solidFill>
            </a:endParaRPr>
          </a:p>
        </p:txBody>
      </p:sp>
      <p:sp>
        <p:nvSpPr>
          <p:cNvPr id="12" name="30 Rectángulo"/>
          <p:cNvSpPr/>
          <p:nvPr/>
        </p:nvSpPr>
        <p:spPr>
          <a:xfrm>
            <a:off x="3635896" y="915566"/>
            <a:ext cx="18002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</a:rPr>
              <a:t>Consejero Presidente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</a:rPr>
              <a:t>Jesús </a:t>
            </a:r>
            <a:r>
              <a:rPr lang="es-MX" sz="1100" dirty="0" smtClean="0">
                <a:solidFill>
                  <a:schemeClr val="tx1"/>
                </a:solidFill>
              </a:rPr>
              <a:t>Alberto Leopoldo Lara </a:t>
            </a:r>
            <a:r>
              <a:rPr lang="es-MX" sz="1100" dirty="0">
                <a:solidFill>
                  <a:schemeClr val="tx1"/>
                </a:solidFill>
              </a:rPr>
              <a:t>Escalante</a:t>
            </a:r>
          </a:p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IEP-01</a:t>
            </a:r>
            <a:endParaRPr lang="es-MX" sz="1100" b="1" dirty="0">
              <a:solidFill>
                <a:schemeClr val="tx1"/>
              </a:solidFill>
            </a:endParaRPr>
          </a:p>
        </p:txBody>
      </p:sp>
      <p:sp>
        <p:nvSpPr>
          <p:cNvPr id="13" name="29 Rectángulo"/>
          <p:cNvSpPr/>
          <p:nvPr/>
        </p:nvSpPr>
        <p:spPr>
          <a:xfrm>
            <a:off x="3817539" y="51470"/>
            <a:ext cx="144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Consejo General</a:t>
            </a:r>
            <a:endParaRPr lang="es-MX" sz="1100" b="1" dirty="0">
              <a:solidFill>
                <a:schemeClr val="tx1"/>
              </a:solidFill>
            </a:endParaRPr>
          </a:p>
        </p:txBody>
      </p:sp>
      <p:cxnSp>
        <p:nvCxnSpPr>
          <p:cNvPr id="14" name="48 Conector angular"/>
          <p:cNvCxnSpPr>
            <a:stCxn id="13" idx="2"/>
            <a:endCxn id="12" idx="0"/>
          </p:cNvCxnSpPr>
          <p:nvPr/>
        </p:nvCxnSpPr>
        <p:spPr>
          <a:xfrm rot="5400000">
            <a:off x="4464720" y="842747"/>
            <a:ext cx="144096" cy="1543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6 Rectángulo"/>
          <p:cNvSpPr/>
          <p:nvPr/>
        </p:nvSpPr>
        <p:spPr>
          <a:xfrm>
            <a:off x="6084168" y="3622957"/>
            <a:ext cx="892562" cy="65454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Auxiliar</a:t>
            </a:r>
          </a:p>
          <a:p>
            <a:pPr algn="ctr"/>
            <a:r>
              <a:rPr lang="es-MX" sz="900" dirty="0" smtClean="0">
                <a:solidFill>
                  <a:schemeClr val="tx1"/>
                </a:solidFill>
              </a:rPr>
              <a:t>Juan Francisco Sánchez Ramírez</a:t>
            </a:r>
          </a:p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IEP-17</a:t>
            </a:r>
            <a:endParaRPr lang="es-MX" sz="900" b="1" dirty="0">
              <a:solidFill>
                <a:schemeClr val="tx1"/>
              </a:solidFill>
            </a:endParaRPr>
          </a:p>
        </p:txBody>
      </p:sp>
      <p:cxnSp>
        <p:nvCxnSpPr>
          <p:cNvPr id="41" name="40 Conector angular"/>
          <p:cNvCxnSpPr/>
          <p:nvPr/>
        </p:nvCxnSpPr>
        <p:spPr>
          <a:xfrm rot="5400000" flipH="1" flipV="1">
            <a:off x="4532116" y="1609818"/>
            <a:ext cx="7760" cy="3960440"/>
          </a:xfrm>
          <a:prstGeom prst="bentConnector3">
            <a:avLst>
              <a:gd name="adj1" fmla="val 93725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>
            <a:stCxn id="3" idx="2"/>
          </p:cNvCxnSpPr>
          <p:nvPr/>
        </p:nvCxnSpPr>
        <p:spPr>
          <a:xfrm>
            <a:off x="4572080" y="3425171"/>
            <a:ext cx="0" cy="1440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2 Rectángulo"/>
          <p:cNvSpPr/>
          <p:nvPr/>
        </p:nvSpPr>
        <p:spPr>
          <a:xfrm>
            <a:off x="3852080" y="1779662"/>
            <a:ext cx="144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Unidad de Fiscalización</a:t>
            </a:r>
          </a:p>
          <a:p>
            <a:pPr algn="ctr"/>
            <a:r>
              <a:rPr lang="es-MX" sz="900" dirty="0" smtClean="0">
                <a:solidFill>
                  <a:schemeClr val="tx1"/>
                </a:solidFill>
              </a:rPr>
              <a:t>Claudia Ivonne Flores González</a:t>
            </a:r>
          </a:p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IEP-09</a:t>
            </a:r>
          </a:p>
        </p:txBody>
      </p:sp>
      <p:cxnSp>
        <p:nvCxnSpPr>
          <p:cNvPr id="18" name="48 Conector angular"/>
          <p:cNvCxnSpPr/>
          <p:nvPr/>
        </p:nvCxnSpPr>
        <p:spPr>
          <a:xfrm rot="5400000">
            <a:off x="4468109" y="1708171"/>
            <a:ext cx="144096" cy="1543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48 Conector angular"/>
          <p:cNvCxnSpPr>
            <a:stCxn id="15" idx="2"/>
          </p:cNvCxnSpPr>
          <p:nvPr/>
        </p:nvCxnSpPr>
        <p:spPr>
          <a:xfrm rot="5400000">
            <a:off x="4451476" y="2582640"/>
            <a:ext cx="203582" cy="37627"/>
          </a:xfrm>
          <a:prstGeom prst="bentConnector3">
            <a:avLst>
              <a:gd name="adj1" fmla="val 199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6 Rectángulo"/>
          <p:cNvSpPr/>
          <p:nvPr/>
        </p:nvSpPr>
        <p:spPr>
          <a:xfrm>
            <a:off x="4125800" y="3579862"/>
            <a:ext cx="892562" cy="65454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Auxiliar</a:t>
            </a:r>
          </a:p>
          <a:p>
            <a:pPr algn="ctr"/>
            <a:r>
              <a:rPr lang="es-MX" sz="900" dirty="0" smtClean="0">
                <a:solidFill>
                  <a:schemeClr val="tx1"/>
                </a:solidFill>
              </a:rPr>
              <a:t>Sonia Suárez Gutiérrez</a:t>
            </a:r>
          </a:p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IEP-15</a:t>
            </a:r>
            <a:endParaRPr lang="es-MX" sz="9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9"/>
          <p:cNvSpPr txBox="1"/>
          <p:nvPr/>
        </p:nvSpPr>
        <p:spPr>
          <a:xfrm>
            <a:off x="6986368" y="618242"/>
            <a:ext cx="216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 smtClean="0"/>
              <a:t>Contraloría Interna</a:t>
            </a:r>
          </a:p>
        </p:txBody>
      </p:sp>
      <p:sp>
        <p:nvSpPr>
          <p:cNvPr id="9" name="8 Rectángulo"/>
          <p:cNvSpPr/>
          <p:nvPr/>
        </p:nvSpPr>
        <p:spPr>
          <a:xfrm>
            <a:off x="3813820" y="3075886"/>
            <a:ext cx="144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900" dirty="0" smtClean="0">
                <a:solidFill>
                  <a:schemeClr val="tx1"/>
                </a:solidFill>
              </a:rPr>
              <a:t>Grisel Guadalupe Soria Aguilar</a:t>
            </a:r>
          </a:p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IEP-17</a:t>
            </a:r>
          </a:p>
        </p:txBody>
      </p:sp>
      <p:sp>
        <p:nvSpPr>
          <p:cNvPr id="33" name="30 Rectángulo"/>
          <p:cNvSpPr/>
          <p:nvPr/>
        </p:nvSpPr>
        <p:spPr>
          <a:xfrm>
            <a:off x="3635896" y="915566"/>
            <a:ext cx="18002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</a:rPr>
              <a:t>Consejero Presidente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</a:rPr>
              <a:t>Jesús </a:t>
            </a:r>
            <a:r>
              <a:rPr lang="es-MX" sz="1100" dirty="0" smtClean="0">
                <a:solidFill>
                  <a:schemeClr val="tx1"/>
                </a:solidFill>
              </a:rPr>
              <a:t>Alberto Leopoldo Lara </a:t>
            </a:r>
            <a:r>
              <a:rPr lang="es-MX" sz="1100" dirty="0">
                <a:solidFill>
                  <a:schemeClr val="tx1"/>
                </a:solidFill>
              </a:rPr>
              <a:t>Escalante</a:t>
            </a:r>
          </a:p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IEP-01</a:t>
            </a:r>
            <a:endParaRPr lang="es-MX" sz="1100" b="1" dirty="0">
              <a:solidFill>
                <a:schemeClr val="tx1"/>
              </a:solidFill>
            </a:endParaRPr>
          </a:p>
        </p:txBody>
      </p:sp>
      <p:sp>
        <p:nvSpPr>
          <p:cNvPr id="35" name="29 Rectángulo"/>
          <p:cNvSpPr/>
          <p:nvPr/>
        </p:nvSpPr>
        <p:spPr>
          <a:xfrm>
            <a:off x="3817539" y="51470"/>
            <a:ext cx="144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Consejo General</a:t>
            </a:r>
            <a:endParaRPr lang="es-MX" sz="1100" b="1" dirty="0">
              <a:solidFill>
                <a:schemeClr val="tx1"/>
              </a:solidFill>
            </a:endParaRPr>
          </a:p>
        </p:txBody>
      </p:sp>
      <p:cxnSp>
        <p:nvCxnSpPr>
          <p:cNvPr id="37" name="48 Conector angular"/>
          <p:cNvCxnSpPr>
            <a:stCxn id="35" idx="2"/>
            <a:endCxn id="33" idx="0"/>
          </p:cNvCxnSpPr>
          <p:nvPr/>
        </p:nvCxnSpPr>
        <p:spPr>
          <a:xfrm rot="5400000">
            <a:off x="4464720" y="842747"/>
            <a:ext cx="144096" cy="1543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48 Conector angular"/>
          <p:cNvCxnSpPr>
            <a:stCxn id="33" idx="2"/>
            <a:endCxn id="8" idx="0"/>
          </p:cNvCxnSpPr>
          <p:nvPr/>
        </p:nvCxnSpPr>
        <p:spPr>
          <a:xfrm rot="16200000" flipH="1">
            <a:off x="4352516" y="1819046"/>
            <a:ext cx="368504" cy="1544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3817540" y="2004070"/>
            <a:ext cx="144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Contraloría Interna</a:t>
            </a:r>
          </a:p>
          <a:p>
            <a:pPr algn="ctr"/>
            <a:r>
              <a:rPr lang="es-MX" sz="900" dirty="0" smtClean="0">
                <a:solidFill>
                  <a:schemeClr val="tx1"/>
                </a:solidFill>
              </a:rPr>
              <a:t>José Luis González Jaime</a:t>
            </a:r>
          </a:p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IEP-04</a:t>
            </a:r>
          </a:p>
        </p:txBody>
      </p:sp>
      <p:cxnSp>
        <p:nvCxnSpPr>
          <p:cNvPr id="12" name="48 Conector angular"/>
          <p:cNvCxnSpPr/>
          <p:nvPr/>
        </p:nvCxnSpPr>
        <p:spPr>
          <a:xfrm rot="16200000" flipH="1">
            <a:off x="4357244" y="2890782"/>
            <a:ext cx="368504" cy="1544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>
            <a:stCxn id="8" idx="1"/>
          </p:cNvCxnSpPr>
          <p:nvPr/>
        </p:nvCxnSpPr>
        <p:spPr>
          <a:xfrm flipH="1">
            <a:off x="3491880" y="2364070"/>
            <a:ext cx="3256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Rectángulo"/>
          <p:cNvSpPr/>
          <p:nvPr/>
        </p:nvSpPr>
        <p:spPr>
          <a:xfrm>
            <a:off x="2051880" y="2004070"/>
            <a:ext cx="144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900" dirty="0" smtClean="0">
                <a:solidFill>
                  <a:schemeClr val="tx1"/>
                </a:solidFill>
              </a:rPr>
              <a:t>Eneida Elizabeth Terrazas Medina</a:t>
            </a:r>
          </a:p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IEP-19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9"/>
          <p:cNvSpPr txBox="1"/>
          <p:nvPr/>
        </p:nvSpPr>
        <p:spPr>
          <a:xfrm>
            <a:off x="6986368" y="627534"/>
            <a:ext cx="216000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 smtClean="0"/>
              <a:t>Centro de </a:t>
            </a:r>
          </a:p>
          <a:p>
            <a:pPr algn="ctr"/>
            <a:r>
              <a:rPr lang="es-MX" dirty="0" smtClean="0"/>
              <a:t>Estudios </a:t>
            </a:r>
          </a:p>
          <a:p>
            <a:pPr algn="ctr"/>
            <a:r>
              <a:rPr lang="es-MX" dirty="0" smtClean="0"/>
              <a:t>Estratégicos </a:t>
            </a:r>
          </a:p>
          <a:p>
            <a:pPr algn="ctr"/>
            <a:r>
              <a:rPr lang="es-MX" dirty="0" smtClean="0"/>
              <a:t>En Materia Electoral </a:t>
            </a:r>
          </a:p>
          <a:p>
            <a:pPr algn="ctr"/>
            <a:r>
              <a:rPr lang="es-MX" dirty="0" smtClean="0"/>
              <a:t>Y de Participación </a:t>
            </a:r>
          </a:p>
          <a:p>
            <a:pPr algn="ctr"/>
            <a:r>
              <a:rPr lang="es-MX" dirty="0" smtClean="0"/>
              <a:t>Ciudadana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741811" y="2355727"/>
            <a:ext cx="1622277" cy="79208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ES_tradnl" sz="900" b="1" dirty="0" smtClean="0">
                <a:solidFill>
                  <a:schemeClr val="tx1"/>
                </a:solidFill>
              </a:rPr>
              <a:t>Centro de Estudios Estratégicos  y  Participación Ciudadana</a:t>
            </a:r>
          </a:p>
          <a:p>
            <a:pPr algn="ctr"/>
            <a:r>
              <a:rPr lang="es-ES_tradnl" sz="900" dirty="0" smtClean="0">
                <a:solidFill>
                  <a:schemeClr val="tx1"/>
                </a:solidFill>
              </a:rPr>
              <a:t>Luis Ángel de la Colina Martínez</a:t>
            </a:r>
            <a:endParaRPr lang="es-MX" sz="900" dirty="0" smtClean="0">
              <a:solidFill>
                <a:schemeClr val="tx1"/>
              </a:solidFill>
            </a:endParaRPr>
          </a:p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IEP-06</a:t>
            </a:r>
          </a:p>
        </p:txBody>
      </p:sp>
      <p:sp>
        <p:nvSpPr>
          <p:cNvPr id="8" name="30 Rectángulo"/>
          <p:cNvSpPr/>
          <p:nvPr/>
        </p:nvSpPr>
        <p:spPr>
          <a:xfrm>
            <a:off x="3635896" y="1419702"/>
            <a:ext cx="18002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</a:rPr>
              <a:t>Consejero Presidente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</a:rPr>
              <a:t>Jesús </a:t>
            </a:r>
            <a:r>
              <a:rPr lang="es-MX" sz="1100" dirty="0" smtClean="0">
                <a:solidFill>
                  <a:schemeClr val="tx1"/>
                </a:solidFill>
              </a:rPr>
              <a:t>Alberto Leopoldo Lara </a:t>
            </a:r>
            <a:r>
              <a:rPr lang="es-MX" sz="1100" dirty="0">
                <a:solidFill>
                  <a:schemeClr val="tx1"/>
                </a:solidFill>
              </a:rPr>
              <a:t>Escalante</a:t>
            </a:r>
          </a:p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IEP-01</a:t>
            </a:r>
            <a:endParaRPr lang="es-MX" sz="1100" b="1" dirty="0">
              <a:solidFill>
                <a:schemeClr val="tx1"/>
              </a:solidFill>
            </a:endParaRPr>
          </a:p>
        </p:txBody>
      </p:sp>
      <p:sp>
        <p:nvSpPr>
          <p:cNvPr id="10" name="29 Rectángulo"/>
          <p:cNvSpPr/>
          <p:nvPr/>
        </p:nvSpPr>
        <p:spPr>
          <a:xfrm>
            <a:off x="3817539" y="483518"/>
            <a:ext cx="144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Consejo General</a:t>
            </a:r>
            <a:endParaRPr lang="es-MX" sz="1100" b="1" dirty="0">
              <a:solidFill>
                <a:schemeClr val="tx1"/>
              </a:solidFill>
            </a:endParaRPr>
          </a:p>
        </p:txBody>
      </p:sp>
      <p:cxnSp>
        <p:nvCxnSpPr>
          <p:cNvPr id="12" name="48 Conector angular"/>
          <p:cNvCxnSpPr>
            <a:stCxn id="10" idx="2"/>
            <a:endCxn id="8" idx="0"/>
          </p:cNvCxnSpPr>
          <p:nvPr/>
        </p:nvCxnSpPr>
        <p:spPr>
          <a:xfrm rot="5400000">
            <a:off x="4428676" y="1310839"/>
            <a:ext cx="216184" cy="1543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48 Conector angular"/>
          <p:cNvCxnSpPr/>
          <p:nvPr/>
        </p:nvCxnSpPr>
        <p:spPr>
          <a:xfrm rot="5400000">
            <a:off x="4463136" y="2246862"/>
            <a:ext cx="216184" cy="1543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Rectángulo"/>
          <p:cNvSpPr/>
          <p:nvPr/>
        </p:nvSpPr>
        <p:spPr>
          <a:xfrm>
            <a:off x="3387873" y="3533006"/>
            <a:ext cx="1040112" cy="6229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900" dirty="0" smtClean="0">
                <a:solidFill>
                  <a:schemeClr val="tx1"/>
                </a:solidFill>
              </a:rPr>
              <a:t>Jesús Antonio González Mancillas</a:t>
            </a:r>
          </a:p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IEP-E-09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1979712" y="3534653"/>
            <a:ext cx="1040112" cy="6229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900" dirty="0" smtClean="0">
                <a:solidFill>
                  <a:schemeClr val="tx1"/>
                </a:solidFill>
              </a:rPr>
              <a:t>Edgar Eduardo Moreno de León</a:t>
            </a:r>
          </a:p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IEP-E-09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6084168" y="3534653"/>
            <a:ext cx="1040112" cy="6229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900" dirty="0" smtClean="0">
                <a:solidFill>
                  <a:schemeClr val="tx1"/>
                </a:solidFill>
              </a:rPr>
              <a:t>Cristian Gutiérrez Pérez</a:t>
            </a:r>
          </a:p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IEP-E-09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4732785" y="3534653"/>
            <a:ext cx="1040112" cy="6229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900" dirty="0" smtClean="0">
                <a:solidFill>
                  <a:schemeClr val="tx1"/>
                </a:solidFill>
              </a:rPr>
              <a:t>José Ángel Obregón Candia</a:t>
            </a:r>
          </a:p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IEP-E-09</a:t>
            </a:r>
          </a:p>
        </p:txBody>
      </p:sp>
      <p:cxnSp>
        <p:nvCxnSpPr>
          <p:cNvPr id="19" name="48 Conector angular"/>
          <p:cNvCxnSpPr/>
          <p:nvPr/>
        </p:nvCxnSpPr>
        <p:spPr>
          <a:xfrm rot="5400000" flipH="1" flipV="1">
            <a:off x="4439503" y="3291830"/>
            <a:ext cx="288031" cy="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2499768" y="3435846"/>
            <a:ext cx="4104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>
            <a:endCxn id="16" idx="0"/>
          </p:cNvCxnSpPr>
          <p:nvPr/>
        </p:nvCxnSpPr>
        <p:spPr>
          <a:xfrm>
            <a:off x="2499768" y="3435846"/>
            <a:ext cx="0" cy="988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3903983" y="3434199"/>
            <a:ext cx="0" cy="988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5279718" y="3442021"/>
            <a:ext cx="0" cy="988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6604224" y="3440374"/>
            <a:ext cx="0" cy="988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07784" y="2930689"/>
            <a:ext cx="162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800" b="1" dirty="0" smtClean="0">
                <a:solidFill>
                  <a:schemeClr val="tx1"/>
                </a:solidFill>
              </a:rPr>
              <a:t>Dirección Ejecutiva de Organización, Capacitación y Participación Ciudadana</a:t>
            </a:r>
          </a:p>
          <a:p>
            <a:pPr algn="ctr"/>
            <a:r>
              <a:rPr lang="es-MX" sz="800" dirty="0" smtClean="0">
                <a:solidFill>
                  <a:schemeClr val="tx1"/>
                </a:solidFill>
              </a:rPr>
              <a:t>César Ubaldo Jiménez Reyes</a:t>
            </a:r>
          </a:p>
          <a:p>
            <a:pPr algn="ctr"/>
            <a:r>
              <a:rPr lang="es-MX" sz="800" b="1" dirty="0" smtClean="0">
                <a:solidFill>
                  <a:schemeClr val="tx1"/>
                </a:solidFill>
              </a:rPr>
              <a:t>Encargado</a:t>
            </a:r>
            <a:endParaRPr lang="es-MX" sz="800" b="1" dirty="0">
              <a:solidFill>
                <a:schemeClr val="tx1"/>
              </a:solidFill>
            </a:endParaRPr>
          </a:p>
          <a:p>
            <a:pPr algn="ctr"/>
            <a:r>
              <a:rPr lang="es-MX" sz="800" b="1" dirty="0" smtClean="0">
                <a:solidFill>
                  <a:schemeClr val="tx1"/>
                </a:solidFill>
              </a:rPr>
              <a:t>IEP-14</a:t>
            </a:r>
            <a:endParaRPr lang="es-MX" sz="800" b="1" dirty="0">
              <a:solidFill>
                <a:schemeClr val="tx1"/>
              </a:solidFill>
            </a:endParaRPr>
          </a:p>
        </p:txBody>
      </p:sp>
      <p:cxnSp>
        <p:nvCxnSpPr>
          <p:cNvPr id="42" name="41 Conector angular"/>
          <p:cNvCxnSpPr>
            <a:stCxn id="4" idx="0"/>
            <a:endCxn id="15" idx="0"/>
          </p:cNvCxnSpPr>
          <p:nvPr/>
        </p:nvCxnSpPr>
        <p:spPr>
          <a:xfrm rot="16200000" flipH="1">
            <a:off x="4517493" y="230979"/>
            <a:ext cx="1181" cy="5400600"/>
          </a:xfrm>
          <a:prstGeom prst="bentConnector3">
            <a:avLst>
              <a:gd name="adj1" fmla="val -1935647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angular"/>
          <p:cNvCxnSpPr>
            <a:stCxn id="33" idx="2"/>
            <a:endCxn id="22" idx="0"/>
          </p:cNvCxnSpPr>
          <p:nvPr/>
        </p:nvCxnSpPr>
        <p:spPr>
          <a:xfrm rot="16200000" flipH="1">
            <a:off x="4478161" y="1693400"/>
            <a:ext cx="118351" cy="268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3 Rectángulo"/>
          <p:cNvSpPr/>
          <p:nvPr/>
        </p:nvSpPr>
        <p:spPr>
          <a:xfrm>
            <a:off x="2808532" y="2932276"/>
            <a:ext cx="162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900" b="1" dirty="0">
                <a:solidFill>
                  <a:schemeClr val="tx1"/>
                </a:solidFill>
              </a:rPr>
              <a:t>Dirección Ejecutiva </a:t>
            </a:r>
            <a:r>
              <a:rPr lang="es-MX" sz="900" b="1" dirty="0" smtClean="0">
                <a:solidFill>
                  <a:schemeClr val="tx1"/>
                </a:solidFill>
              </a:rPr>
              <a:t>de Prerrogativas y Partidos Políticos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Baldemar Perales Reyes</a:t>
            </a:r>
          </a:p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IEP-09</a:t>
            </a:r>
            <a:endParaRPr lang="es-MX" sz="900" b="1" dirty="0">
              <a:solidFill>
                <a:schemeClr val="tx1"/>
              </a:solidFill>
            </a:endParaRPr>
          </a:p>
        </p:txBody>
      </p:sp>
      <p:sp>
        <p:nvSpPr>
          <p:cNvPr id="13" name="3 Rectángulo"/>
          <p:cNvSpPr/>
          <p:nvPr/>
        </p:nvSpPr>
        <p:spPr>
          <a:xfrm>
            <a:off x="4608184" y="2932935"/>
            <a:ext cx="162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900" b="1" dirty="0">
                <a:solidFill>
                  <a:schemeClr val="tx1"/>
                </a:solidFill>
              </a:rPr>
              <a:t>Dirección Ejecutiva </a:t>
            </a:r>
            <a:r>
              <a:rPr lang="es-MX" sz="900" b="1" dirty="0" smtClean="0">
                <a:solidFill>
                  <a:schemeClr val="tx1"/>
                </a:solidFill>
              </a:rPr>
              <a:t>de Asuntos Jurídicos</a:t>
            </a:r>
          </a:p>
          <a:p>
            <a:pPr algn="ctr"/>
            <a:r>
              <a:rPr lang="es-MX" sz="900" dirty="0" smtClean="0">
                <a:solidFill>
                  <a:schemeClr val="tx1"/>
                </a:solidFill>
              </a:rPr>
              <a:t>Jorge Alfonso de la Peña Contreras </a:t>
            </a:r>
            <a:endParaRPr lang="es-MX" sz="900" b="1" dirty="0">
              <a:solidFill>
                <a:schemeClr val="tx1"/>
              </a:solidFill>
            </a:endParaRPr>
          </a:p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IEP-09</a:t>
            </a:r>
            <a:endParaRPr lang="es-MX" sz="900" b="1" dirty="0">
              <a:solidFill>
                <a:schemeClr val="tx1"/>
              </a:solidFill>
            </a:endParaRPr>
          </a:p>
        </p:txBody>
      </p:sp>
      <p:sp>
        <p:nvSpPr>
          <p:cNvPr id="15" name="3 Rectángulo"/>
          <p:cNvSpPr/>
          <p:nvPr/>
        </p:nvSpPr>
        <p:spPr>
          <a:xfrm>
            <a:off x="6408384" y="2931870"/>
            <a:ext cx="162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900" b="1" dirty="0">
                <a:solidFill>
                  <a:schemeClr val="tx1"/>
                </a:solidFill>
              </a:rPr>
              <a:t>Dirección Ejecutiva </a:t>
            </a:r>
            <a:r>
              <a:rPr lang="es-MX" sz="900" b="1" dirty="0" smtClean="0">
                <a:solidFill>
                  <a:schemeClr val="tx1"/>
                </a:solidFill>
              </a:rPr>
              <a:t>de Administración</a:t>
            </a:r>
          </a:p>
          <a:p>
            <a:pPr algn="ctr"/>
            <a:r>
              <a:rPr lang="es-MX" sz="900" dirty="0" smtClean="0">
                <a:solidFill>
                  <a:schemeClr val="tx1"/>
                </a:solidFill>
              </a:rPr>
              <a:t>Homero Vélez Aguirre</a:t>
            </a:r>
            <a:r>
              <a:rPr lang="es-MX" sz="900" b="1" dirty="0" smtClean="0">
                <a:solidFill>
                  <a:schemeClr val="tx1"/>
                </a:solidFill>
              </a:rPr>
              <a:t/>
            </a:r>
            <a:br>
              <a:rPr lang="es-MX" sz="900" b="1" dirty="0" smtClean="0">
                <a:solidFill>
                  <a:schemeClr val="tx1"/>
                </a:solidFill>
              </a:rPr>
            </a:br>
            <a:r>
              <a:rPr lang="es-MX" sz="900" b="1" dirty="0" smtClean="0">
                <a:solidFill>
                  <a:schemeClr val="tx1"/>
                </a:solidFill>
              </a:rPr>
              <a:t>Encargado</a:t>
            </a:r>
            <a:br>
              <a:rPr lang="es-MX" sz="900" b="1" dirty="0" smtClean="0">
                <a:solidFill>
                  <a:schemeClr val="tx1"/>
                </a:solidFill>
              </a:rPr>
            </a:br>
            <a:r>
              <a:rPr lang="es-MX" sz="900" b="1" dirty="0" smtClean="0">
                <a:solidFill>
                  <a:schemeClr val="tx1"/>
                </a:solidFill>
              </a:rPr>
              <a:t>IEP-05</a:t>
            </a:r>
          </a:p>
        </p:txBody>
      </p:sp>
      <p:cxnSp>
        <p:nvCxnSpPr>
          <p:cNvPr id="17" name="41 Conector angular"/>
          <p:cNvCxnSpPr>
            <a:stCxn id="10" idx="0"/>
            <a:endCxn id="13" idx="0"/>
          </p:cNvCxnSpPr>
          <p:nvPr/>
        </p:nvCxnSpPr>
        <p:spPr>
          <a:xfrm rot="16200000" flipH="1">
            <a:off x="4518028" y="2032779"/>
            <a:ext cx="659" cy="1799652"/>
          </a:xfrm>
          <a:prstGeom prst="bentConnector3">
            <a:avLst>
              <a:gd name="adj1" fmla="val -3468892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uadroTexto 31"/>
          <p:cNvSpPr txBox="1"/>
          <p:nvPr/>
        </p:nvSpPr>
        <p:spPr>
          <a:xfrm>
            <a:off x="6979932" y="629275"/>
            <a:ext cx="2160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 smtClean="0"/>
              <a:t>Organigrama General</a:t>
            </a:r>
          </a:p>
          <a:p>
            <a:pPr algn="ctr"/>
            <a:r>
              <a:rPr lang="es-MX" dirty="0" smtClean="0"/>
              <a:t>Ejecutivo </a:t>
            </a:r>
            <a:endParaRPr lang="es-MX" dirty="0"/>
          </a:p>
        </p:txBody>
      </p:sp>
      <p:sp>
        <p:nvSpPr>
          <p:cNvPr id="22" name="5 Rectángulo"/>
          <p:cNvSpPr/>
          <p:nvPr/>
        </p:nvSpPr>
        <p:spPr>
          <a:xfrm>
            <a:off x="3728677" y="1753917"/>
            <a:ext cx="162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Secretaría </a:t>
            </a:r>
            <a:r>
              <a:rPr lang="es-MX" sz="1000" b="1" dirty="0" smtClean="0">
                <a:solidFill>
                  <a:schemeClr val="tx1"/>
                </a:solidFill>
              </a:rPr>
              <a:t>Ejecutiva</a:t>
            </a: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Gerardo </a:t>
            </a:r>
            <a:r>
              <a:rPr lang="es-MX" sz="1000" dirty="0">
                <a:solidFill>
                  <a:schemeClr val="tx1"/>
                </a:solidFill>
              </a:rPr>
              <a:t>Blanco </a:t>
            </a:r>
            <a:r>
              <a:rPr lang="es-MX" sz="1000" dirty="0" smtClean="0">
                <a:solidFill>
                  <a:schemeClr val="tx1"/>
                </a:solidFill>
              </a:rPr>
              <a:t>Guerra</a:t>
            </a:r>
            <a:endParaRPr lang="es-MX" sz="10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IEP-03</a:t>
            </a:r>
            <a:endParaRPr lang="es-MX" sz="1000" b="1" dirty="0">
              <a:solidFill>
                <a:schemeClr val="tx1"/>
              </a:solidFill>
            </a:endParaRPr>
          </a:p>
        </p:txBody>
      </p:sp>
      <p:sp>
        <p:nvSpPr>
          <p:cNvPr id="33" name="30 Rectángulo"/>
          <p:cNvSpPr/>
          <p:nvPr/>
        </p:nvSpPr>
        <p:spPr>
          <a:xfrm>
            <a:off x="3635896" y="915566"/>
            <a:ext cx="18002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</a:rPr>
              <a:t>Consejero Presidente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</a:rPr>
              <a:t>Jesús </a:t>
            </a:r>
            <a:r>
              <a:rPr lang="es-MX" sz="1100" dirty="0" smtClean="0">
                <a:solidFill>
                  <a:schemeClr val="tx1"/>
                </a:solidFill>
              </a:rPr>
              <a:t>Alberto Leopoldo Lara </a:t>
            </a:r>
            <a:r>
              <a:rPr lang="es-MX" sz="1100" dirty="0">
                <a:solidFill>
                  <a:schemeClr val="tx1"/>
                </a:solidFill>
              </a:rPr>
              <a:t>Escalante</a:t>
            </a:r>
          </a:p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IEP-01</a:t>
            </a:r>
            <a:endParaRPr lang="es-MX" sz="1100" b="1" dirty="0">
              <a:solidFill>
                <a:schemeClr val="tx1"/>
              </a:solidFill>
            </a:endParaRPr>
          </a:p>
        </p:txBody>
      </p:sp>
      <p:cxnSp>
        <p:nvCxnSpPr>
          <p:cNvPr id="3" name="2 Conector recto"/>
          <p:cNvCxnSpPr>
            <a:stCxn id="22" idx="2"/>
          </p:cNvCxnSpPr>
          <p:nvPr/>
        </p:nvCxnSpPr>
        <p:spPr>
          <a:xfrm>
            <a:off x="4538677" y="2473917"/>
            <a:ext cx="0" cy="2418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67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Rectángulo"/>
          <p:cNvSpPr/>
          <p:nvPr/>
        </p:nvSpPr>
        <p:spPr>
          <a:xfrm>
            <a:off x="1475656" y="2861190"/>
            <a:ext cx="1440000" cy="871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Departamento de Transparencia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Gabriela </a:t>
            </a:r>
            <a:r>
              <a:rPr lang="es-MX" sz="900" dirty="0" smtClean="0">
                <a:solidFill>
                  <a:schemeClr val="tx1"/>
                </a:solidFill>
              </a:rPr>
              <a:t>Noguéz </a:t>
            </a:r>
            <a:r>
              <a:rPr lang="es-MX" sz="900" dirty="0">
                <a:solidFill>
                  <a:schemeClr val="tx1"/>
                </a:solidFill>
              </a:rPr>
              <a:t>Sandoval</a:t>
            </a:r>
          </a:p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IEP-12</a:t>
            </a:r>
            <a:endParaRPr lang="es-MX" sz="900" b="1" dirty="0">
              <a:solidFill>
                <a:schemeClr val="tx1"/>
              </a:solidFill>
            </a:endParaRPr>
          </a:p>
        </p:txBody>
      </p:sp>
      <p:sp>
        <p:nvSpPr>
          <p:cNvPr id="11" name="3 Rectángulo"/>
          <p:cNvSpPr/>
          <p:nvPr/>
        </p:nvSpPr>
        <p:spPr>
          <a:xfrm>
            <a:off x="3065037" y="2856270"/>
            <a:ext cx="1440000" cy="871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Departamento de Sistemas</a:t>
            </a:r>
          </a:p>
          <a:p>
            <a:pPr algn="ctr"/>
            <a:r>
              <a:rPr lang="es-MX" sz="900" dirty="0" smtClean="0">
                <a:solidFill>
                  <a:schemeClr val="tx1"/>
                </a:solidFill>
              </a:rPr>
              <a:t>Emmanuel Villarreal Flores</a:t>
            </a:r>
            <a:br>
              <a:rPr lang="es-MX" sz="900" dirty="0" smtClean="0">
                <a:solidFill>
                  <a:schemeClr val="tx1"/>
                </a:solidFill>
              </a:rPr>
            </a:br>
            <a:r>
              <a:rPr lang="es-MX" sz="900" b="1" dirty="0" smtClean="0">
                <a:solidFill>
                  <a:schemeClr val="tx1"/>
                </a:solidFill>
              </a:rPr>
              <a:t>Encargado</a:t>
            </a:r>
            <a:endParaRPr lang="es-MX" sz="900" b="1" dirty="0">
              <a:solidFill>
                <a:schemeClr val="tx1"/>
              </a:solidFill>
            </a:endParaRPr>
          </a:p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IEP-14</a:t>
            </a:r>
            <a:endParaRPr lang="es-MX" sz="900" b="1" dirty="0">
              <a:solidFill>
                <a:schemeClr val="tx1"/>
              </a:solidFill>
            </a:endParaRPr>
          </a:p>
        </p:txBody>
      </p:sp>
      <p:sp>
        <p:nvSpPr>
          <p:cNvPr id="12" name="3 Rectángulo"/>
          <p:cNvSpPr/>
          <p:nvPr/>
        </p:nvSpPr>
        <p:spPr>
          <a:xfrm>
            <a:off x="4644168" y="2853570"/>
            <a:ext cx="1440000" cy="871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Departamento de Documentación y Archivo</a:t>
            </a:r>
          </a:p>
          <a:p>
            <a:pPr algn="ctr"/>
            <a:r>
              <a:rPr lang="es-MX" sz="900" dirty="0" smtClean="0">
                <a:solidFill>
                  <a:schemeClr val="tx1"/>
                </a:solidFill>
              </a:rPr>
              <a:t>Sara Consuelo Estrada Govea</a:t>
            </a:r>
            <a:br>
              <a:rPr lang="es-MX" sz="900" dirty="0" smtClean="0">
                <a:solidFill>
                  <a:schemeClr val="tx1"/>
                </a:solidFill>
              </a:rPr>
            </a:br>
            <a:r>
              <a:rPr lang="es-MX" sz="900" b="1" dirty="0" smtClean="0">
                <a:solidFill>
                  <a:schemeClr val="tx1"/>
                </a:solidFill>
              </a:rPr>
              <a:t>Encargado</a:t>
            </a:r>
            <a:endParaRPr lang="es-MX" sz="900" b="1" dirty="0">
              <a:solidFill>
                <a:schemeClr val="tx1"/>
              </a:solidFill>
            </a:endParaRPr>
          </a:p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IEP-17</a:t>
            </a:r>
            <a:endParaRPr lang="es-MX" sz="900" b="1" dirty="0">
              <a:solidFill>
                <a:schemeClr val="tx1"/>
              </a:solidFill>
            </a:endParaRPr>
          </a:p>
        </p:txBody>
      </p:sp>
      <p:sp>
        <p:nvSpPr>
          <p:cNvPr id="13" name="3 Rectángulo"/>
          <p:cNvSpPr/>
          <p:nvPr/>
        </p:nvSpPr>
        <p:spPr>
          <a:xfrm>
            <a:off x="6228344" y="2856270"/>
            <a:ext cx="1440000" cy="871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Departamento de Comunicación Social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</a:rPr>
              <a:t>Rolando Franco </a:t>
            </a:r>
            <a:r>
              <a:rPr lang="es-MX" sz="900" dirty="0" smtClean="0">
                <a:solidFill>
                  <a:schemeClr val="tx1"/>
                </a:solidFill>
              </a:rPr>
              <a:t>Olguín</a:t>
            </a:r>
          </a:p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IEP-12</a:t>
            </a:r>
            <a:endParaRPr lang="es-MX" sz="900" b="1" dirty="0">
              <a:solidFill>
                <a:schemeClr val="tx1"/>
              </a:solidFill>
            </a:endParaRPr>
          </a:p>
        </p:txBody>
      </p:sp>
      <p:cxnSp>
        <p:nvCxnSpPr>
          <p:cNvPr id="17" name="41 Conector angular"/>
          <p:cNvCxnSpPr>
            <a:stCxn id="10" idx="0"/>
            <a:endCxn id="13" idx="0"/>
          </p:cNvCxnSpPr>
          <p:nvPr/>
        </p:nvCxnSpPr>
        <p:spPr>
          <a:xfrm rot="5400000" flipH="1" flipV="1">
            <a:off x="4569540" y="244752"/>
            <a:ext cx="4920" cy="5227957"/>
          </a:xfrm>
          <a:prstGeom prst="bentConnector3">
            <a:avLst>
              <a:gd name="adj1" fmla="val 4746341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7054583" y="629275"/>
            <a:ext cx="20721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 smtClean="0"/>
              <a:t>Staff de </a:t>
            </a:r>
          </a:p>
          <a:p>
            <a:pPr algn="ctr"/>
            <a:r>
              <a:rPr lang="es-MX" dirty="0" smtClean="0"/>
              <a:t>Secretaría Ejecutiva </a:t>
            </a:r>
            <a:endParaRPr lang="es-MX" dirty="0"/>
          </a:p>
        </p:txBody>
      </p:sp>
      <p:cxnSp>
        <p:nvCxnSpPr>
          <p:cNvPr id="28" name="45 Conector angular"/>
          <p:cNvCxnSpPr>
            <a:stCxn id="32" idx="2"/>
            <a:endCxn id="29" idx="0"/>
          </p:cNvCxnSpPr>
          <p:nvPr/>
        </p:nvCxnSpPr>
        <p:spPr>
          <a:xfrm rot="16200000" flipH="1">
            <a:off x="4491348" y="1680213"/>
            <a:ext cx="91976" cy="268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5 Rectángulo"/>
          <p:cNvSpPr/>
          <p:nvPr/>
        </p:nvSpPr>
        <p:spPr>
          <a:xfrm>
            <a:off x="3728677" y="1727542"/>
            <a:ext cx="1620000" cy="792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Secretaría </a:t>
            </a:r>
            <a:r>
              <a:rPr lang="es-MX" sz="1000" b="1" dirty="0" smtClean="0">
                <a:solidFill>
                  <a:schemeClr val="tx1"/>
                </a:solidFill>
              </a:rPr>
              <a:t>Ejecutiva</a:t>
            </a:r>
            <a:br>
              <a:rPr lang="es-MX" sz="1000" b="1" dirty="0" smtClean="0">
                <a:solidFill>
                  <a:schemeClr val="tx1"/>
                </a:solidFill>
              </a:rPr>
            </a:br>
            <a:r>
              <a:rPr lang="es-MX" sz="1000" dirty="0" smtClean="0">
                <a:solidFill>
                  <a:schemeClr val="tx1"/>
                </a:solidFill>
              </a:rPr>
              <a:t>Gerardo </a:t>
            </a:r>
            <a:r>
              <a:rPr lang="es-MX" sz="1000" dirty="0">
                <a:solidFill>
                  <a:schemeClr val="tx1"/>
                </a:solidFill>
              </a:rPr>
              <a:t>Blanco </a:t>
            </a:r>
            <a:r>
              <a:rPr lang="es-MX" sz="1000" dirty="0" smtClean="0">
                <a:solidFill>
                  <a:schemeClr val="tx1"/>
                </a:solidFill>
              </a:rPr>
              <a:t>Guerra</a:t>
            </a:r>
            <a:br>
              <a:rPr lang="es-MX" sz="1000" dirty="0" smtClean="0">
                <a:solidFill>
                  <a:schemeClr val="tx1"/>
                </a:solidFill>
              </a:rPr>
            </a:br>
            <a:r>
              <a:rPr lang="es-MX" sz="1000" b="1" dirty="0" smtClean="0">
                <a:solidFill>
                  <a:schemeClr val="tx1"/>
                </a:solidFill>
              </a:rPr>
              <a:t>IEP-03</a:t>
            </a:r>
            <a:endParaRPr lang="es-MX" sz="1000" b="1" dirty="0">
              <a:solidFill>
                <a:schemeClr val="tx1"/>
              </a:solidFill>
            </a:endParaRPr>
          </a:p>
        </p:txBody>
      </p:sp>
      <p:sp>
        <p:nvSpPr>
          <p:cNvPr id="32" name="30 Rectángulo"/>
          <p:cNvSpPr/>
          <p:nvPr/>
        </p:nvSpPr>
        <p:spPr>
          <a:xfrm>
            <a:off x="3635896" y="915566"/>
            <a:ext cx="18002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</a:rPr>
              <a:t>Consejero Presidente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</a:rPr>
              <a:t>Jesús </a:t>
            </a:r>
            <a:r>
              <a:rPr lang="es-MX" sz="1100" dirty="0" smtClean="0">
                <a:solidFill>
                  <a:schemeClr val="tx1"/>
                </a:solidFill>
              </a:rPr>
              <a:t>Alberto Leopoldo Lara </a:t>
            </a:r>
            <a:r>
              <a:rPr lang="es-MX" sz="1100" dirty="0">
                <a:solidFill>
                  <a:schemeClr val="tx1"/>
                </a:solidFill>
              </a:rPr>
              <a:t>Escalante</a:t>
            </a:r>
          </a:p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IEP-01</a:t>
            </a:r>
            <a:endParaRPr lang="es-MX" sz="1100" b="1" dirty="0">
              <a:solidFill>
                <a:schemeClr val="tx1"/>
              </a:solidFill>
            </a:endParaRPr>
          </a:p>
        </p:txBody>
      </p:sp>
      <p:cxnSp>
        <p:nvCxnSpPr>
          <p:cNvPr id="8" name="7 Conector recto"/>
          <p:cNvCxnSpPr>
            <a:stCxn id="29" idx="2"/>
          </p:cNvCxnSpPr>
          <p:nvPr/>
        </p:nvCxnSpPr>
        <p:spPr>
          <a:xfrm>
            <a:off x="4538677" y="2519542"/>
            <a:ext cx="0" cy="9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angular"/>
          <p:cNvCxnSpPr>
            <a:stCxn id="11" idx="0"/>
            <a:endCxn id="12" idx="0"/>
          </p:cNvCxnSpPr>
          <p:nvPr/>
        </p:nvCxnSpPr>
        <p:spPr>
          <a:xfrm rot="5400000" flipH="1" flipV="1">
            <a:off x="4573252" y="2065355"/>
            <a:ext cx="2700" cy="1579131"/>
          </a:xfrm>
          <a:prstGeom prst="bentConnector3">
            <a:avLst>
              <a:gd name="adj1" fmla="val 821011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149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821098" y="2571830"/>
            <a:ext cx="144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Departamento de Acceso a la Información Pública </a:t>
            </a:r>
          </a:p>
          <a:p>
            <a:pPr algn="ctr"/>
            <a:r>
              <a:rPr lang="es-MX" sz="900" dirty="0" smtClean="0">
                <a:solidFill>
                  <a:schemeClr val="tx1"/>
                </a:solidFill>
              </a:rPr>
              <a:t>Gabriela  Noguéz Sandoval</a:t>
            </a:r>
          </a:p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IEP-12</a:t>
            </a:r>
          </a:p>
        </p:txBody>
      </p:sp>
      <p:sp>
        <p:nvSpPr>
          <p:cNvPr id="9" name="CuadroTexto 9"/>
          <p:cNvSpPr txBox="1"/>
          <p:nvPr/>
        </p:nvSpPr>
        <p:spPr>
          <a:xfrm>
            <a:off x="6986368" y="627534"/>
            <a:ext cx="216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Departamento de Acceso a la Información </a:t>
            </a:r>
          </a:p>
          <a:p>
            <a:pPr algn="ctr"/>
            <a:r>
              <a:rPr lang="es-MX" dirty="0" smtClean="0"/>
              <a:t>Pública</a:t>
            </a:r>
          </a:p>
        </p:txBody>
      </p:sp>
      <p:cxnSp>
        <p:nvCxnSpPr>
          <p:cNvPr id="6" name="45 Conector angular"/>
          <p:cNvCxnSpPr>
            <a:stCxn id="10" idx="2"/>
            <a:endCxn id="8" idx="0"/>
          </p:cNvCxnSpPr>
          <p:nvPr/>
        </p:nvCxnSpPr>
        <p:spPr>
          <a:xfrm rot="16200000" flipH="1">
            <a:off x="4478161" y="1622752"/>
            <a:ext cx="118351" cy="268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5 Rectángulo"/>
          <p:cNvSpPr/>
          <p:nvPr/>
        </p:nvSpPr>
        <p:spPr>
          <a:xfrm>
            <a:off x="3728677" y="1683269"/>
            <a:ext cx="16200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1000" b="1" dirty="0">
                <a:solidFill>
                  <a:schemeClr val="tx1"/>
                </a:solidFill>
              </a:rPr>
              <a:t>Secretaría </a:t>
            </a:r>
            <a:r>
              <a:rPr lang="es-MX" sz="1000" b="1" dirty="0" smtClean="0">
                <a:solidFill>
                  <a:schemeClr val="tx1"/>
                </a:solidFill>
              </a:rPr>
              <a:t>Ejecutiva</a:t>
            </a: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Gerardo </a:t>
            </a:r>
            <a:r>
              <a:rPr lang="es-MX" sz="1000" dirty="0">
                <a:solidFill>
                  <a:schemeClr val="tx1"/>
                </a:solidFill>
              </a:rPr>
              <a:t>Blanco Guerra</a:t>
            </a:r>
            <a:endParaRPr lang="es-MX" sz="1000" b="1" dirty="0">
              <a:solidFill>
                <a:schemeClr val="tx1"/>
              </a:solidFill>
            </a:endParaRPr>
          </a:p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IEP-03</a:t>
            </a:r>
            <a:endParaRPr lang="es-MX" sz="1000" b="1" dirty="0">
              <a:solidFill>
                <a:schemeClr val="tx1"/>
              </a:solidFill>
            </a:endParaRPr>
          </a:p>
        </p:txBody>
      </p:sp>
      <p:sp>
        <p:nvSpPr>
          <p:cNvPr id="10" name="30 Rectángulo"/>
          <p:cNvSpPr/>
          <p:nvPr/>
        </p:nvSpPr>
        <p:spPr>
          <a:xfrm>
            <a:off x="3635896" y="844918"/>
            <a:ext cx="1800200" cy="72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</a:rPr>
              <a:t>Consejero Presidente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</a:rPr>
              <a:t>Jesús </a:t>
            </a:r>
            <a:r>
              <a:rPr lang="es-MX" sz="1100" dirty="0" smtClean="0">
                <a:solidFill>
                  <a:schemeClr val="tx1"/>
                </a:solidFill>
              </a:rPr>
              <a:t>Alberto Leopoldo Lara </a:t>
            </a:r>
            <a:r>
              <a:rPr lang="es-MX" sz="1100" dirty="0">
                <a:solidFill>
                  <a:schemeClr val="tx1"/>
                </a:solidFill>
              </a:rPr>
              <a:t>Escalante</a:t>
            </a:r>
          </a:p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IEP-01</a:t>
            </a:r>
            <a:endParaRPr lang="es-MX" sz="1100" b="1" dirty="0">
              <a:solidFill>
                <a:schemeClr val="tx1"/>
              </a:solidFill>
            </a:endParaRPr>
          </a:p>
        </p:txBody>
      </p:sp>
      <p:cxnSp>
        <p:nvCxnSpPr>
          <p:cNvPr id="11" name="45 Conector angular"/>
          <p:cNvCxnSpPr>
            <a:stCxn id="8" idx="2"/>
            <a:endCxn id="2" idx="0"/>
          </p:cNvCxnSpPr>
          <p:nvPr/>
        </p:nvCxnSpPr>
        <p:spPr>
          <a:xfrm rot="16200000" flipH="1">
            <a:off x="4455607" y="2486338"/>
            <a:ext cx="168561" cy="242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9342</TotalTime>
  <Words>701</Words>
  <Application>Microsoft Office PowerPoint</Application>
  <PresentationFormat>Presentación en pantalla (16:9)</PresentationFormat>
  <Paragraphs>290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IEPCC_12</dc:creator>
  <cp:lastModifiedBy>IEPCC</cp:lastModifiedBy>
  <cp:revision>859</cp:revision>
  <cp:lastPrinted>2015-05-08T17:30:30Z</cp:lastPrinted>
  <dcterms:created xsi:type="dcterms:W3CDTF">2013-03-05T19:57:26Z</dcterms:created>
  <dcterms:modified xsi:type="dcterms:W3CDTF">2015-09-25T18:07:28Z</dcterms:modified>
</cp:coreProperties>
</file>